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0" r:id="rId3"/>
    <p:sldId id="256" r:id="rId4"/>
    <p:sldId id="261" r:id="rId5"/>
    <p:sldId id="257" r:id="rId6"/>
    <p:sldId id="262" r:id="rId7"/>
    <p:sldId id="258" r:id="rId8"/>
    <p:sldId id="263" r:id="rId9"/>
    <p:sldId id="259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727"/>
    <p:restoredTop sz="95574"/>
  </p:normalViewPr>
  <p:slideViewPr>
    <p:cSldViewPr snapToGrid="0" snapToObjects="1">
      <p:cViewPr varScale="1">
        <p:scale>
          <a:sx n="130" d="100"/>
          <a:sy n="130" d="100"/>
        </p:scale>
        <p:origin x="21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01D2BE-40CA-D84F-83C1-5185F2F72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42A2EBB-DAD3-4F4D-9C27-A0F90F6089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9AE3CE-D2BC-F44E-87A8-905868353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64D-F42A-5644-AA6F-235D243ECCD6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026F71-0DDF-0346-90C1-728050FC8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30DF88-D7A3-7642-A790-C35E93A05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065E-F350-BC49-B77A-F917261A3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133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DBB91D-8D51-5245-879C-6EB0500B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DFA411C-5413-F348-B7AE-8BEBCB5DA6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519923-2483-1F40-9A3B-80BC370BB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64D-F42A-5644-AA6F-235D243ECCD6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2E277E-E03A-6144-90B9-5E9885E01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2910E5-A187-A64A-83AC-571B24E54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065E-F350-BC49-B77A-F917261A3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09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17F50AF-FB39-A344-B557-8EFCF9E996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B0128A9-FDC6-A142-A398-95490F725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948DC6-654B-E24A-8B95-BDDD7125C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64D-F42A-5644-AA6F-235D243ECCD6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DDB61F-2585-EA48-8388-C314606B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1EA612-E496-7541-A464-8531BB509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065E-F350-BC49-B77A-F917261A3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7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D5B9DC-97E1-514E-8F96-C91BA8107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AF0A41-1880-404F-A9AF-05E281FED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9D3A19-1CE9-1342-826C-52C5F8584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64D-F42A-5644-AA6F-235D243ECCD6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BE7503-1BBD-824A-8CE0-E0B9F42CA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B11E1D-2C01-4F4E-B53B-7048E8BDF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065E-F350-BC49-B77A-F917261A3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429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97A186-1D8E-F84E-9777-61716EAA8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673F20-F54E-F04C-993D-F97588C79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E055F9-7E5F-364F-BBCB-E6E679917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64D-F42A-5644-AA6F-235D243ECCD6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D63A96-961E-CF4D-BA6B-A9F12F19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BD8619-30BE-F945-A34A-207010299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065E-F350-BC49-B77A-F917261A3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748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107460-BA7E-CE4D-B7D7-640437B66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F6322C-9F3C-F345-8BD3-8F2BE84F73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88E70AE-E5CF-7E42-8952-7B22A8456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693A01-0DC4-AC4F-8D7B-0CE6A9724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64D-F42A-5644-AA6F-235D243ECCD6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9B7B324-F1B7-8E40-AAEC-281D9DF5F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DE4E6F-1881-6B49-AA89-6AFFF1C0E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065E-F350-BC49-B77A-F917261A3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22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53BA7A-47FC-0F42-A7CD-2E3C723EF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22477C-D777-4B44-9E2F-D904B2753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4A3EF6-6EBC-894B-9A03-8A479EAF7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D593C50-A8F0-F54C-B2EF-6B9D88812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1976B1D-1F3C-114B-9911-3281004DB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E2A6300-C2ED-5E43-AD5A-93C3B47B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64D-F42A-5644-AA6F-235D243ECCD6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C32306B-3C61-244E-AA98-8262004B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1126CEA-0674-0544-A3E3-95973E491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065E-F350-BC49-B77A-F917261A3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9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92A6C4-E51E-5F43-AC98-ED4981F1C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0D244F4-AED1-BD48-9170-FAF2BA992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64D-F42A-5644-AA6F-235D243ECCD6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FA9396B-2749-F24A-B511-128404C77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5481B18-8A71-A742-AB3A-F44EC00B0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065E-F350-BC49-B77A-F917261A3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79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05C933-E60F-4145-A64B-6D15F8414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64D-F42A-5644-AA6F-235D243ECCD6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F57EE13-C862-2D4B-9A08-52DA5A992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66BD29-1D72-6843-83E8-E65CCBFF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065E-F350-BC49-B77A-F917261A3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93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96D15B-FA9C-D74F-B172-AEA19BC5E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17B4F7-BC88-A64D-B8D1-B5B1B2292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2589269-58F8-5A4D-B921-067A33D4EC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ABAA11-D48B-D14D-A052-9F960B350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64D-F42A-5644-AA6F-235D243ECCD6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C67759-965F-F74A-883D-A5694C57D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67174B6-1E2B-454B-8C03-3ED7E46F4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065E-F350-BC49-B77A-F917261A3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91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25066E-D981-304A-AF98-0C838EF06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54FAF1F-BC89-AF47-BC59-713050A76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F5279E7-C17B-2A46-B0A4-8EDDFC4AC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A8CE33-139B-F043-B8D4-B44D5AE0A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F64D-F42A-5644-AA6F-235D243ECCD6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1984BE-798B-2544-A12B-CB1B4D27D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47C6D7-B463-874D-8FCD-5B9B72120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7065E-F350-BC49-B77A-F917261A3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64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2234AD5-316E-5440-BE39-DD8B77FE4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289BF1-37F1-3E47-8702-97A0D61E1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B93A63-9BB0-164C-A87D-F5B42B0738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F64D-F42A-5644-AA6F-235D243ECCD6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EC6D20-FF4B-8245-A42B-40440E44C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58035A-6327-444E-AE38-C16363911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7065E-F350-BC49-B77A-F917261A3F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812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B4DC6E3-252A-5843-88CA-A7C9EE2FC412}"/>
              </a:ext>
            </a:extLst>
          </p:cNvPr>
          <p:cNvSpPr/>
          <p:nvPr/>
        </p:nvSpPr>
        <p:spPr>
          <a:xfrm>
            <a:off x="10444766" y="180304"/>
            <a:ext cx="1532586" cy="636529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just"/>
            <a:r>
              <a:rPr lang="fr-FR" sz="2000" b="1" dirty="0">
                <a:latin typeface="PHOSPHATE INLINE" panose="02000506050000020004" pitchFamily="2" charset="77"/>
                <a:cs typeface="PHOSPHATE INLINE" panose="02000506050000020004" pitchFamily="2" charset="77"/>
              </a:rPr>
              <a:t>  Mini guide  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383BDA0-8FBC-6E44-AB65-D59590C2342D}"/>
              </a:ext>
            </a:extLst>
          </p:cNvPr>
          <p:cNvSpPr/>
          <p:nvPr/>
        </p:nvSpPr>
        <p:spPr>
          <a:xfrm>
            <a:off x="265124" y="3050010"/>
            <a:ext cx="9740719" cy="36862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lphaUcPeriod"/>
            </a:pPr>
            <a:r>
              <a:rPr lang="fr-FR" sz="3600" dirty="0"/>
              <a:t>Définir le projet</a:t>
            </a:r>
          </a:p>
          <a:p>
            <a:pPr marL="514350" indent="-514350">
              <a:buFont typeface="+mj-lt"/>
              <a:buAutoNum type="alphaUcPeriod"/>
            </a:pPr>
            <a:r>
              <a:rPr lang="fr-FR" sz="3600" dirty="0"/>
              <a:t>Planifier le projet</a:t>
            </a:r>
          </a:p>
          <a:p>
            <a:pPr marL="514350" indent="-514350">
              <a:buFont typeface="+mj-lt"/>
              <a:buAutoNum type="alphaUcPeriod"/>
            </a:pPr>
            <a:r>
              <a:rPr lang="fr-FR" sz="3600" dirty="0"/>
              <a:t>Analyser les risques</a:t>
            </a:r>
          </a:p>
          <a:p>
            <a:pPr marL="514350" indent="-514350">
              <a:buFont typeface="+mj-lt"/>
              <a:buAutoNum type="alphaUcPeriod"/>
            </a:pPr>
            <a:r>
              <a:rPr lang="fr-FR" sz="3600" dirty="0"/>
              <a:t>Organiser la communication</a:t>
            </a:r>
          </a:p>
          <a:p>
            <a:pPr marL="514350" indent="-514350">
              <a:buFont typeface="+mj-lt"/>
              <a:buAutoNum type="alphaUcPeriod"/>
            </a:pPr>
            <a:r>
              <a:rPr lang="fr-FR" sz="3600" dirty="0"/>
              <a:t>Piloter le projet</a:t>
            </a:r>
          </a:p>
          <a:p>
            <a:pPr marL="514350" indent="-514350">
              <a:buFont typeface="+mj-lt"/>
              <a:buAutoNum type="alphaUcPeriod"/>
            </a:pPr>
            <a:r>
              <a:rPr lang="fr-FR" sz="3600" dirty="0"/>
              <a:t>Faire le bilan du projet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F4DB1E-711A-EB49-A31B-EBB19B565D5B}"/>
              </a:ext>
            </a:extLst>
          </p:cNvPr>
          <p:cNvSpPr/>
          <p:nvPr/>
        </p:nvSpPr>
        <p:spPr>
          <a:xfrm>
            <a:off x="2603581" y="1595266"/>
            <a:ext cx="1899535" cy="519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Risques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5015E3-C5AE-5049-B3E7-5388EABA2831}"/>
              </a:ext>
            </a:extLst>
          </p:cNvPr>
          <p:cNvSpPr/>
          <p:nvPr/>
        </p:nvSpPr>
        <p:spPr>
          <a:xfrm>
            <a:off x="265124" y="1590788"/>
            <a:ext cx="1899535" cy="519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Communication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0561D3-D3E2-B04B-B7C8-28F04B1D2457}"/>
              </a:ext>
            </a:extLst>
          </p:cNvPr>
          <p:cNvSpPr/>
          <p:nvPr/>
        </p:nvSpPr>
        <p:spPr>
          <a:xfrm>
            <a:off x="265124" y="714109"/>
            <a:ext cx="1899535" cy="519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Définition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0D4F172-D5F3-1047-9D9F-60148A8D425E}"/>
              </a:ext>
            </a:extLst>
          </p:cNvPr>
          <p:cNvSpPr/>
          <p:nvPr/>
        </p:nvSpPr>
        <p:spPr>
          <a:xfrm>
            <a:off x="8106308" y="1233655"/>
            <a:ext cx="1899535" cy="519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Bilan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99C2CC-E045-4240-89E7-5E8CEE72EA6B}"/>
              </a:ext>
            </a:extLst>
          </p:cNvPr>
          <p:cNvSpPr/>
          <p:nvPr/>
        </p:nvSpPr>
        <p:spPr>
          <a:xfrm>
            <a:off x="4746400" y="1203461"/>
            <a:ext cx="3213036" cy="519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Pilotage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5AEC8B8-DE26-7F4A-9629-51A2E76CB633}"/>
              </a:ext>
            </a:extLst>
          </p:cNvPr>
          <p:cNvSpPr/>
          <p:nvPr/>
        </p:nvSpPr>
        <p:spPr>
          <a:xfrm>
            <a:off x="2603582" y="714109"/>
            <a:ext cx="1899535" cy="519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Planification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4F9B0E-731A-1C4B-8617-725909AB1503}"/>
              </a:ext>
            </a:extLst>
          </p:cNvPr>
          <p:cNvSpPr/>
          <p:nvPr/>
        </p:nvSpPr>
        <p:spPr>
          <a:xfrm>
            <a:off x="202778" y="436418"/>
            <a:ext cx="4481276" cy="19119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FAEE99B-4E93-1940-912D-82A6A417B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64" y="3748465"/>
            <a:ext cx="2230745" cy="2167009"/>
          </a:xfrm>
          <a:prstGeom prst="rect">
            <a:avLst/>
          </a:prstGeom>
        </p:spPr>
      </p:pic>
      <p:sp>
        <p:nvSpPr>
          <p:cNvPr id="19" name="Flèche en arc 18">
            <a:extLst>
              <a:ext uri="{FF2B5EF4-FFF2-40B4-BE49-F238E27FC236}">
                <a16:creationId xmlns:a16="http://schemas.microsoft.com/office/drawing/2014/main" id="{5496A9C3-7013-8647-A5AE-4D076A9A95A0}"/>
              </a:ext>
            </a:extLst>
          </p:cNvPr>
          <p:cNvSpPr/>
          <p:nvPr/>
        </p:nvSpPr>
        <p:spPr>
          <a:xfrm>
            <a:off x="1709379" y="0"/>
            <a:ext cx="1532586" cy="1352777"/>
          </a:xfrm>
          <a:prstGeom prst="circular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" name="Flèche en arc 19">
            <a:extLst>
              <a:ext uri="{FF2B5EF4-FFF2-40B4-BE49-F238E27FC236}">
                <a16:creationId xmlns:a16="http://schemas.microsoft.com/office/drawing/2014/main" id="{3A29419B-A5C7-FA44-A58C-35B5CB4DD532}"/>
              </a:ext>
            </a:extLst>
          </p:cNvPr>
          <p:cNvSpPr/>
          <p:nvPr/>
        </p:nvSpPr>
        <p:spPr>
          <a:xfrm rot="10800000">
            <a:off x="1677123" y="1484996"/>
            <a:ext cx="1532586" cy="1352777"/>
          </a:xfrm>
          <a:prstGeom prst="circular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Demi-tour 20">
            <a:extLst>
              <a:ext uri="{FF2B5EF4-FFF2-40B4-BE49-F238E27FC236}">
                <a16:creationId xmlns:a16="http://schemas.microsoft.com/office/drawing/2014/main" id="{95E9533D-5308-774F-9556-A12FD1FD3EB5}"/>
              </a:ext>
            </a:extLst>
          </p:cNvPr>
          <p:cNvSpPr/>
          <p:nvPr/>
        </p:nvSpPr>
        <p:spPr>
          <a:xfrm>
            <a:off x="4927663" y="681957"/>
            <a:ext cx="496390" cy="489352"/>
          </a:xfrm>
          <a:prstGeom prst="utur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Demi-tour 22">
            <a:extLst>
              <a:ext uri="{FF2B5EF4-FFF2-40B4-BE49-F238E27FC236}">
                <a16:creationId xmlns:a16="http://schemas.microsoft.com/office/drawing/2014/main" id="{3068FC2D-E38F-1B4E-9363-B61D905A79E1}"/>
              </a:ext>
            </a:extLst>
          </p:cNvPr>
          <p:cNvSpPr/>
          <p:nvPr/>
        </p:nvSpPr>
        <p:spPr>
          <a:xfrm flipV="1">
            <a:off x="5243847" y="1761462"/>
            <a:ext cx="496390" cy="489352"/>
          </a:xfrm>
          <a:prstGeom prst="utur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Demi-tour 23">
            <a:extLst>
              <a:ext uri="{FF2B5EF4-FFF2-40B4-BE49-F238E27FC236}">
                <a16:creationId xmlns:a16="http://schemas.microsoft.com/office/drawing/2014/main" id="{7883A844-2A32-8B40-A3A7-041D33B9DC97}"/>
              </a:ext>
            </a:extLst>
          </p:cNvPr>
          <p:cNvSpPr/>
          <p:nvPr/>
        </p:nvSpPr>
        <p:spPr>
          <a:xfrm>
            <a:off x="5556909" y="681957"/>
            <a:ext cx="496390" cy="489352"/>
          </a:xfrm>
          <a:prstGeom prst="utur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5" name="Demi-tour 24">
            <a:extLst>
              <a:ext uri="{FF2B5EF4-FFF2-40B4-BE49-F238E27FC236}">
                <a16:creationId xmlns:a16="http://schemas.microsoft.com/office/drawing/2014/main" id="{D4435421-9A59-4147-8F0D-84315CE8E6B6}"/>
              </a:ext>
            </a:extLst>
          </p:cNvPr>
          <p:cNvSpPr/>
          <p:nvPr/>
        </p:nvSpPr>
        <p:spPr>
          <a:xfrm flipV="1">
            <a:off x="5873093" y="1761462"/>
            <a:ext cx="496390" cy="489352"/>
          </a:xfrm>
          <a:prstGeom prst="utur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6" name="Demi-tour 25">
            <a:extLst>
              <a:ext uri="{FF2B5EF4-FFF2-40B4-BE49-F238E27FC236}">
                <a16:creationId xmlns:a16="http://schemas.microsoft.com/office/drawing/2014/main" id="{65BF0716-C7AF-C945-86CC-4F7F4070AD9E}"/>
              </a:ext>
            </a:extLst>
          </p:cNvPr>
          <p:cNvSpPr/>
          <p:nvPr/>
        </p:nvSpPr>
        <p:spPr>
          <a:xfrm>
            <a:off x="6206937" y="681957"/>
            <a:ext cx="496390" cy="489352"/>
          </a:xfrm>
          <a:prstGeom prst="utur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7" name="Demi-tour 26">
            <a:extLst>
              <a:ext uri="{FF2B5EF4-FFF2-40B4-BE49-F238E27FC236}">
                <a16:creationId xmlns:a16="http://schemas.microsoft.com/office/drawing/2014/main" id="{E8D8FE5E-32C4-5648-9F44-2A68BCB31CD1}"/>
              </a:ext>
            </a:extLst>
          </p:cNvPr>
          <p:cNvSpPr/>
          <p:nvPr/>
        </p:nvSpPr>
        <p:spPr>
          <a:xfrm flipV="1">
            <a:off x="6523121" y="1761462"/>
            <a:ext cx="496390" cy="489352"/>
          </a:xfrm>
          <a:prstGeom prst="utur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8" name="Demi-tour 27">
            <a:extLst>
              <a:ext uri="{FF2B5EF4-FFF2-40B4-BE49-F238E27FC236}">
                <a16:creationId xmlns:a16="http://schemas.microsoft.com/office/drawing/2014/main" id="{1F65CC0E-976D-6644-9556-9444C325E4DB}"/>
              </a:ext>
            </a:extLst>
          </p:cNvPr>
          <p:cNvSpPr/>
          <p:nvPr/>
        </p:nvSpPr>
        <p:spPr>
          <a:xfrm>
            <a:off x="6840438" y="681957"/>
            <a:ext cx="496390" cy="489352"/>
          </a:xfrm>
          <a:prstGeom prst="utur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9" name="Demi-tour 28">
            <a:extLst>
              <a:ext uri="{FF2B5EF4-FFF2-40B4-BE49-F238E27FC236}">
                <a16:creationId xmlns:a16="http://schemas.microsoft.com/office/drawing/2014/main" id="{D10E8D0A-90FF-0646-A71C-C7CA67728C3C}"/>
              </a:ext>
            </a:extLst>
          </p:cNvPr>
          <p:cNvSpPr/>
          <p:nvPr/>
        </p:nvSpPr>
        <p:spPr>
          <a:xfrm flipV="1">
            <a:off x="7156622" y="1761462"/>
            <a:ext cx="496390" cy="489352"/>
          </a:xfrm>
          <a:prstGeom prst="utur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0" name="Demi-tour 29">
            <a:extLst>
              <a:ext uri="{FF2B5EF4-FFF2-40B4-BE49-F238E27FC236}">
                <a16:creationId xmlns:a16="http://schemas.microsoft.com/office/drawing/2014/main" id="{3164FE28-7561-D248-9F0E-28A363A8CDAA}"/>
              </a:ext>
            </a:extLst>
          </p:cNvPr>
          <p:cNvSpPr/>
          <p:nvPr/>
        </p:nvSpPr>
        <p:spPr>
          <a:xfrm>
            <a:off x="7473939" y="681957"/>
            <a:ext cx="496390" cy="489352"/>
          </a:xfrm>
          <a:prstGeom prst="utur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1" name="Demi-tour 30">
            <a:extLst>
              <a:ext uri="{FF2B5EF4-FFF2-40B4-BE49-F238E27FC236}">
                <a16:creationId xmlns:a16="http://schemas.microsoft.com/office/drawing/2014/main" id="{6FC0A71C-9A77-1A47-8D56-1234776C8D7C}"/>
              </a:ext>
            </a:extLst>
          </p:cNvPr>
          <p:cNvSpPr/>
          <p:nvPr/>
        </p:nvSpPr>
        <p:spPr>
          <a:xfrm flipV="1">
            <a:off x="7790123" y="1761462"/>
            <a:ext cx="496390" cy="489352"/>
          </a:xfrm>
          <a:prstGeom prst="utur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31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FFAEE99B-4E93-1940-912D-82A6A417B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050" y="7935518"/>
            <a:ext cx="595770" cy="57874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A5BBA21-526C-9949-871F-DDFB9E01007A}"/>
              </a:ext>
            </a:extLst>
          </p:cNvPr>
          <p:cNvSpPr/>
          <p:nvPr/>
        </p:nvSpPr>
        <p:spPr>
          <a:xfrm>
            <a:off x="10444766" y="180304"/>
            <a:ext cx="1532586" cy="636529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just"/>
            <a:r>
              <a:rPr lang="fr-FR" sz="2000" b="1" dirty="0">
                <a:latin typeface="PHOSPHATE INLINE" panose="02000506050000020004" pitchFamily="2" charset="77"/>
                <a:cs typeface="PHOSPHATE INLINE" panose="02000506050000020004" pitchFamily="2" charset="77"/>
              </a:rPr>
              <a:t>   pilotage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6C75ECB-BB62-264E-BE5E-AD433FB05142}"/>
              </a:ext>
            </a:extLst>
          </p:cNvPr>
          <p:cNvSpPr/>
          <p:nvPr/>
        </p:nvSpPr>
        <p:spPr>
          <a:xfrm>
            <a:off x="1286901" y="789711"/>
            <a:ext cx="8021782" cy="85205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/>
              <a:t>E – Piloter le projet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DDF994-B0D7-394B-8EE3-FFE88439C6B6}"/>
              </a:ext>
            </a:extLst>
          </p:cNvPr>
          <p:cNvSpPr/>
          <p:nvPr/>
        </p:nvSpPr>
        <p:spPr>
          <a:xfrm>
            <a:off x="579833" y="2321944"/>
            <a:ext cx="9740719" cy="2896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fr-FR" sz="2800" dirty="0"/>
              <a:t>Mettre à jour le planning toutes les semaines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Préparer les réunions et l’ordre du jour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Animer les réunions d’équipe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Animer les réunions avec le Commanditaire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Animer les réunions avec le Comité de pilotage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Rédiger les comptes rendus de réunion</a:t>
            </a:r>
          </a:p>
        </p:txBody>
      </p:sp>
    </p:spTree>
    <p:extLst>
      <p:ext uri="{BB962C8B-B14F-4D97-AF65-F5344CB8AC3E}">
        <p14:creationId xmlns:p14="http://schemas.microsoft.com/office/powerpoint/2010/main" val="2534423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FFAEE99B-4E93-1940-912D-82A6A417B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050" y="7935518"/>
            <a:ext cx="595770" cy="578748"/>
          </a:xfrm>
          <a:prstGeom prst="rect">
            <a:avLst/>
          </a:prstGeom>
        </p:spPr>
      </p:pic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DE527770-170D-5C4F-8F72-6F7E608AC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188622"/>
              </p:ext>
            </p:extLst>
          </p:nvPr>
        </p:nvGraphicFramePr>
        <p:xfrm>
          <a:off x="202487" y="362754"/>
          <a:ext cx="9997580" cy="603044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335777">
                  <a:extLst>
                    <a:ext uri="{9D8B030D-6E8A-4147-A177-3AD203B41FA5}">
                      <a16:colId xmlns:a16="http://schemas.microsoft.com/office/drawing/2014/main" val="3383047099"/>
                    </a:ext>
                  </a:extLst>
                </a:gridCol>
                <a:gridCol w="1280261">
                  <a:extLst>
                    <a:ext uri="{9D8B030D-6E8A-4147-A177-3AD203B41FA5}">
                      <a16:colId xmlns:a16="http://schemas.microsoft.com/office/drawing/2014/main" val="2963087862"/>
                    </a:ext>
                  </a:extLst>
                </a:gridCol>
                <a:gridCol w="1409747">
                  <a:extLst>
                    <a:ext uri="{9D8B030D-6E8A-4147-A177-3AD203B41FA5}">
                      <a16:colId xmlns:a16="http://schemas.microsoft.com/office/drawing/2014/main" val="566738927"/>
                    </a:ext>
                  </a:extLst>
                </a:gridCol>
                <a:gridCol w="3971795">
                  <a:extLst>
                    <a:ext uri="{9D8B030D-6E8A-4147-A177-3AD203B41FA5}">
                      <a16:colId xmlns:a16="http://schemas.microsoft.com/office/drawing/2014/main" val="1212751343"/>
                    </a:ext>
                  </a:extLst>
                </a:gridCol>
              </a:tblGrid>
              <a:tr h="753806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tx1"/>
                          </a:solidFill>
                        </a:rPr>
                        <a:t>Thèmes à aborder</a:t>
                      </a:r>
                    </a:p>
                  </a:txBody>
                  <a:tcPr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</a:rPr>
                        <a:t>Tps prévu</a:t>
                      </a:r>
                    </a:p>
                  </a:txBody>
                  <a:tcPr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</a:rPr>
                        <a:t>Responsable</a:t>
                      </a:r>
                    </a:p>
                  </a:txBody>
                  <a:tcPr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</a:rPr>
                        <a:t>Décisions, actions, responsable,</a:t>
                      </a:r>
                    </a:p>
                    <a:p>
                      <a:pPr algn="ctr"/>
                      <a:r>
                        <a:rPr lang="fr-FR" sz="1800" b="0" dirty="0">
                          <a:solidFill>
                            <a:schemeClr val="tx1"/>
                          </a:solidFill>
                        </a:rPr>
                        <a:t>échéances</a:t>
                      </a:r>
                    </a:p>
                  </a:txBody>
                  <a:tcPr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792889"/>
                  </a:ext>
                </a:extLst>
              </a:tr>
              <a:tr h="753806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133713"/>
                  </a:ext>
                </a:extLst>
              </a:tr>
              <a:tr h="753806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476784"/>
                  </a:ext>
                </a:extLst>
              </a:tr>
              <a:tr h="753806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443121"/>
                  </a:ext>
                </a:extLst>
              </a:tr>
              <a:tr h="753806"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900090"/>
                  </a:ext>
                </a:extLst>
              </a:tr>
              <a:tr h="753806"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979089"/>
                  </a:ext>
                </a:extLst>
              </a:tr>
              <a:tr h="753806">
                <a:tc>
                  <a:txBody>
                    <a:bodyPr/>
                    <a:lstStyle/>
                    <a:p>
                      <a:r>
                        <a:rPr lang="fr-FR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626435"/>
                  </a:ext>
                </a:extLst>
              </a:tr>
              <a:tr h="753806">
                <a:tc>
                  <a:txBody>
                    <a:bodyPr/>
                    <a:lstStyle/>
                    <a:p>
                      <a:r>
                        <a:rPr lang="fr-FR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4051940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3A61D67-A4F6-C845-BF8F-A2F98884000B}"/>
              </a:ext>
            </a:extLst>
          </p:cNvPr>
          <p:cNvSpPr/>
          <p:nvPr/>
        </p:nvSpPr>
        <p:spPr>
          <a:xfrm>
            <a:off x="10444766" y="180304"/>
            <a:ext cx="1532586" cy="636529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just"/>
            <a:r>
              <a:rPr lang="fr-FR" sz="2000" b="1" dirty="0">
                <a:latin typeface="PHOSPHATE INLINE" panose="02000506050000020004" pitchFamily="2" charset="77"/>
                <a:cs typeface="PHOSPHATE INLINE" panose="02000506050000020004" pitchFamily="2" charset="77"/>
              </a:rPr>
              <a:t>   pilotage</a:t>
            </a:r>
          </a:p>
        </p:txBody>
      </p:sp>
    </p:spTree>
    <p:extLst>
      <p:ext uri="{BB962C8B-B14F-4D97-AF65-F5344CB8AC3E}">
        <p14:creationId xmlns:p14="http://schemas.microsoft.com/office/powerpoint/2010/main" val="446270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FFAEE99B-4E93-1940-912D-82A6A417B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050" y="7935518"/>
            <a:ext cx="595770" cy="578748"/>
          </a:xfrm>
          <a:prstGeom prst="rect">
            <a:avLst/>
          </a:prstGeom>
        </p:spPr>
      </p:pic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6C75ECB-BB62-264E-BE5E-AD433FB05142}"/>
              </a:ext>
            </a:extLst>
          </p:cNvPr>
          <p:cNvSpPr/>
          <p:nvPr/>
        </p:nvSpPr>
        <p:spPr>
          <a:xfrm>
            <a:off x="1286901" y="789711"/>
            <a:ext cx="8021782" cy="85205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/>
              <a:t>F – Faire le bilan du projet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775979-C718-F841-A759-0CF60700E9CF}"/>
              </a:ext>
            </a:extLst>
          </p:cNvPr>
          <p:cNvSpPr/>
          <p:nvPr/>
        </p:nvSpPr>
        <p:spPr>
          <a:xfrm>
            <a:off x="10444766" y="180304"/>
            <a:ext cx="1532586" cy="636529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just"/>
            <a:r>
              <a:rPr lang="fr-FR" sz="2000" b="1" dirty="0">
                <a:latin typeface="PHOSPHATE INLINE" panose="02000506050000020004" pitchFamily="2" charset="77"/>
                <a:cs typeface="PHOSPHATE INLINE" panose="02000506050000020004" pitchFamily="2" charset="77"/>
              </a:rPr>
              <a:t>     Bilan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EA127B-198D-B04A-8C58-786E8FA193AD}"/>
              </a:ext>
            </a:extLst>
          </p:cNvPr>
          <p:cNvSpPr/>
          <p:nvPr/>
        </p:nvSpPr>
        <p:spPr>
          <a:xfrm>
            <a:off x="427433" y="2169544"/>
            <a:ext cx="9740719" cy="2896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fr-FR" sz="2800" dirty="0"/>
              <a:t>Rassembler tous les documents du projet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Bâtir un historique du projet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Faire le bilan avec le commanditaire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Faire le bilan avec l’équipe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Organiser un événement festif avec l’équipe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Archiver les documents </a:t>
            </a:r>
            <a:r>
              <a:rPr lang="fr-FR" sz="2800"/>
              <a:t>du projet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556896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FFAEE99B-4E93-1940-912D-82A6A417B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050" y="7935518"/>
            <a:ext cx="595770" cy="57874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A5BBA21-526C-9949-871F-DDFB9E01007A}"/>
              </a:ext>
            </a:extLst>
          </p:cNvPr>
          <p:cNvSpPr/>
          <p:nvPr/>
        </p:nvSpPr>
        <p:spPr>
          <a:xfrm>
            <a:off x="10444766" y="180304"/>
            <a:ext cx="1532586" cy="636529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just"/>
            <a:r>
              <a:rPr lang="fr-FR" sz="2000" b="1" dirty="0">
                <a:latin typeface="PHOSPHATE INLINE" panose="02000506050000020004" pitchFamily="2" charset="77"/>
                <a:cs typeface="PHOSPHATE INLINE" panose="02000506050000020004" pitchFamily="2" charset="77"/>
              </a:rPr>
              <a:t>     Bilan</a:t>
            </a: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D69DAD34-3B37-D24F-A9F9-E04253470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398015"/>
              </p:ext>
            </p:extLst>
          </p:nvPr>
        </p:nvGraphicFramePr>
        <p:xfrm>
          <a:off x="214647" y="1508759"/>
          <a:ext cx="9760624" cy="3996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0156">
                  <a:extLst>
                    <a:ext uri="{9D8B030D-6E8A-4147-A177-3AD203B41FA5}">
                      <a16:colId xmlns:a16="http://schemas.microsoft.com/office/drawing/2014/main" val="1228043855"/>
                    </a:ext>
                  </a:extLst>
                </a:gridCol>
                <a:gridCol w="2440156">
                  <a:extLst>
                    <a:ext uri="{9D8B030D-6E8A-4147-A177-3AD203B41FA5}">
                      <a16:colId xmlns:a16="http://schemas.microsoft.com/office/drawing/2014/main" val="354148149"/>
                    </a:ext>
                  </a:extLst>
                </a:gridCol>
                <a:gridCol w="2440156">
                  <a:extLst>
                    <a:ext uri="{9D8B030D-6E8A-4147-A177-3AD203B41FA5}">
                      <a16:colId xmlns:a16="http://schemas.microsoft.com/office/drawing/2014/main" val="3629860457"/>
                    </a:ext>
                  </a:extLst>
                </a:gridCol>
                <a:gridCol w="2440156">
                  <a:extLst>
                    <a:ext uri="{9D8B030D-6E8A-4147-A177-3AD203B41FA5}">
                      <a16:colId xmlns:a16="http://schemas.microsoft.com/office/drawing/2014/main" val="4232263615"/>
                    </a:ext>
                  </a:extLst>
                </a:gridCol>
              </a:tblGrid>
              <a:tr h="1332082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Eléments analysés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Pourquoi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Axes d’amélioration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085534"/>
                  </a:ext>
                </a:extLst>
              </a:tr>
              <a:tr h="1332082">
                <a:tc>
                  <a:txBody>
                    <a:bodyPr/>
                    <a:lstStyle/>
                    <a:p>
                      <a:r>
                        <a:rPr lang="fr-FR" sz="3200" dirty="0">
                          <a:solidFill>
                            <a:schemeClr val="bg1"/>
                          </a:solidFill>
                        </a:rPr>
                        <a:t>Ce qui a bien marché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908477"/>
                  </a:ext>
                </a:extLst>
              </a:tr>
              <a:tr h="1332082">
                <a:tc>
                  <a:txBody>
                    <a:bodyPr/>
                    <a:lstStyle/>
                    <a:p>
                      <a:r>
                        <a:rPr lang="fr-FR" sz="3200" dirty="0">
                          <a:solidFill>
                            <a:schemeClr val="tx1"/>
                          </a:solidFill>
                        </a:rPr>
                        <a:t>Ce qui a mal marché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850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787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FFAEE99B-4E93-1940-912D-82A6A417B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050" y="7935518"/>
            <a:ext cx="595770" cy="57874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B4DC6E3-252A-5843-88CA-A7C9EE2FC412}"/>
              </a:ext>
            </a:extLst>
          </p:cNvPr>
          <p:cNvSpPr/>
          <p:nvPr/>
        </p:nvSpPr>
        <p:spPr>
          <a:xfrm>
            <a:off x="10444766" y="180304"/>
            <a:ext cx="1532586" cy="636529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just"/>
            <a:r>
              <a:rPr lang="fr-FR" sz="2000" b="1" dirty="0">
                <a:latin typeface="PHOSPHATE INLINE" panose="02000506050000020004" pitchFamily="2" charset="77"/>
                <a:cs typeface="PHOSPHATE INLINE" panose="02000506050000020004" pitchFamily="2" charset="77"/>
              </a:rPr>
              <a:t>  Définition  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383BDA0-8FBC-6E44-AB65-D59590C2342D}"/>
              </a:ext>
            </a:extLst>
          </p:cNvPr>
          <p:cNvSpPr/>
          <p:nvPr/>
        </p:nvSpPr>
        <p:spPr>
          <a:xfrm>
            <a:off x="427433" y="2169544"/>
            <a:ext cx="9740719" cy="2896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fr-FR" sz="2800" dirty="0"/>
              <a:t>Organiser une réunion avec le commanditaire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Partager avec le commanditaire sur la définition du projet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Remplir le document définition avec les éléments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Faire valider au commanditaire les éléments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Demander au commanditaire d’officialiser le projet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Transmettre le document définition à l’équipe projet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172B0198-9DCD-4E4E-AA30-37B048D14442}"/>
              </a:ext>
            </a:extLst>
          </p:cNvPr>
          <p:cNvSpPr/>
          <p:nvPr/>
        </p:nvSpPr>
        <p:spPr>
          <a:xfrm>
            <a:off x="1286901" y="789711"/>
            <a:ext cx="8021782" cy="85205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/>
              <a:t>A - Définir le projet</a:t>
            </a:r>
          </a:p>
        </p:txBody>
      </p:sp>
    </p:spTree>
    <p:extLst>
      <p:ext uri="{BB962C8B-B14F-4D97-AF65-F5344CB8AC3E}">
        <p14:creationId xmlns:p14="http://schemas.microsoft.com/office/powerpoint/2010/main" val="120794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FFAEE99B-4E93-1940-912D-82A6A417B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050" y="7935518"/>
            <a:ext cx="595770" cy="57874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B4DC6E3-252A-5843-88CA-A7C9EE2FC412}"/>
              </a:ext>
            </a:extLst>
          </p:cNvPr>
          <p:cNvSpPr/>
          <p:nvPr/>
        </p:nvSpPr>
        <p:spPr>
          <a:xfrm>
            <a:off x="10444766" y="180304"/>
            <a:ext cx="1532586" cy="636529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just"/>
            <a:r>
              <a:rPr lang="fr-FR" sz="2000" b="1" dirty="0">
                <a:latin typeface="PHOSPHATE INLINE" panose="02000506050000020004" pitchFamily="2" charset="77"/>
                <a:cs typeface="PHOSPHATE INLINE" panose="02000506050000020004" pitchFamily="2" charset="77"/>
              </a:rPr>
              <a:t>  Définition     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E3E069D2-F487-D748-ADFD-5AE88FD9D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130346"/>
              </p:ext>
            </p:extLst>
          </p:nvPr>
        </p:nvGraphicFramePr>
        <p:xfrm>
          <a:off x="459347" y="1098339"/>
          <a:ext cx="9681524" cy="45292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6156">
                  <a:extLst>
                    <a:ext uri="{9D8B030D-6E8A-4147-A177-3AD203B41FA5}">
                      <a16:colId xmlns:a16="http://schemas.microsoft.com/office/drawing/2014/main" val="810983392"/>
                    </a:ext>
                  </a:extLst>
                </a:gridCol>
                <a:gridCol w="8125368">
                  <a:extLst>
                    <a:ext uri="{9D8B030D-6E8A-4147-A177-3AD203B41FA5}">
                      <a16:colId xmlns:a16="http://schemas.microsoft.com/office/drawing/2014/main" val="4248403748"/>
                    </a:ext>
                  </a:extLst>
                </a:gridCol>
              </a:tblGrid>
              <a:tr h="566153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But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938940"/>
                  </a:ext>
                </a:extLst>
              </a:tr>
              <a:tr h="566153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Contexte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992397"/>
                  </a:ext>
                </a:extLst>
              </a:tr>
              <a:tr h="566153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Préalables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446719"/>
                  </a:ext>
                </a:extLst>
              </a:tr>
              <a:tr h="566153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Enjeux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679076"/>
                  </a:ext>
                </a:extLst>
              </a:tr>
              <a:tr h="566153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Articulation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810370"/>
                  </a:ext>
                </a:extLst>
              </a:tr>
              <a:tr h="566153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Résultats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194230"/>
                  </a:ext>
                </a:extLst>
              </a:tr>
              <a:tr h="566153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Timing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90858"/>
                  </a:ext>
                </a:extLst>
              </a:tr>
              <a:tr h="566153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Budget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669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768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FFAEE99B-4E93-1940-912D-82A6A417B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050" y="7935518"/>
            <a:ext cx="595770" cy="57874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A5BBA21-526C-9949-871F-DDFB9E01007A}"/>
              </a:ext>
            </a:extLst>
          </p:cNvPr>
          <p:cNvSpPr/>
          <p:nvPr/>
        </p:nvSpPr>
        <p:spPr>
          <a:xfrm>
            <a:off x="10444766" y="180304"/>
            <a:ext cx="1532586" cy="636529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just"/>
            <a:r>
              <a:rPr lang="fr-FR" sz="2000" b="1" dirty="0">
                <a:latin typeface="PHOSPHATE INLINE" panose="02000506050000020004" pitchFamily="2" charset="77"/>
                <a:cs typeface="PHOSPHATE INLINE" panose="02000506050000020004" pitchFamily="2" charset="77"/>
              </a:rPr>
              <a:t> Planification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052628-1DA8-554E-915A-8C36976BB2A7}"/>
              </a:ext>
            </a:extLst>
          </p:cNvPr>
          <p:cNvSpPr/>
          <p:nvPr/>
        </p:nvSpPr>
        <p:spPr>
          <a:xfrm>
            <a:off x="427433" y="2169544"/>
            <a:ext cx="9740719" cy="2896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fr-FR" sz="2800" dirty="0"/>
              <a:t>Organiser une réunion avec l’équipe projet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Définir les tâches, les livrables et les ressources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Construire le diagramme de Gantt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Optimiser le planning en gardant des marges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Organiser une réunion avec le commanditaire sur le planning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Transmettre les évolutions à l’équipe projet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64A5C32F-F5A8-B345-863F-83B31FEAB659}"/>
              </a:ext>
            </a:extLst>
          </p:cNvPr>
          <p:cNvSpPr/>
          <p:nvPr/>
        </p:nvSpPr>
        <p:spPr>
          <a:xfrm>
            <a:off x="1286901" y="789711"/>
            <a:ext cx="8021782" cy="85205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/>
              <a:t>B – Planifier le projet</a:t>
            </a:r>
          </a:p>
        </p:txBody>
      </p:sp>
    </p:spTree>
    <p:extLst>
      <p:ext uri="{BB962C8B-B14F-4D97-AF65-F5344CB8AC3E}">
        <p14:creationId xmlns:p14="http://schemas.microsoft.com/office/powerpoint/2010/main" val="689379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FFAEE99B-4E93-1940-912D-82A6A417B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050" y="7935518"/>
            <a:ext cx="595770" cy="578748"/>
          </a:xfrm>
          <a:prstGeom prst="rect">
            <a:avLst/>
          </a:prstGeom>
        </p:spPr>
      </p:pic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ED4FDABC-DFA6-7746-AB53-1C4A4664FE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772968"/>
              </p:ext>
            </p:extLst>
          </p:nvPr>
        </p:nvGraphicFramePr>
        <p:xfrm>
          <a:off x="300506" y="425804"/>
          <a:ext cx="9948395" cy="600265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127539">
                  <a:extLst>
                    <a:ext uri="{9D8B030D-6E8A-4147-A177-3AD203B41FA5}">
                      <a16:colId xmlns:a16="http://schemas.microsoft.com/office/drawing/2014/main" val="796954209"/>
                    </a:ext>
                  </a:extLst>
                </a:gridCol>
                <a:gridCol w="755739">
                  <a:extLst>
                    <a:ext uri="{9D8B030D-6E8A-4147-A177-3AD203B41FA5}">
                      <a16:colId xmlns:a16="http://schemas.microsoft.com/office/drawing/2014/main" val="175338876"/>
                    </a:ext>
                  </a:extLst>
                </a:gridCol>
                <a:gridCol w="641932">
                  <a:extLst>
                    <a:ext uri="{9D8B030D-6E8A-4147-A177-3AD203B41FA5}">
                      <a16:colId xmlns:a16="http://schemas.microsoft.com/office/drawing/2014/main" val="3347467293"/>
                    </a:ext>
                  </a:extLst>
                </a:gridCol>
                <a:gridCol w="535947">
                  <a:extLst>
                    <a:ext uri="{9D8B030D-6E8A-4147-A177-3AD203B41FA5}">
                      <a16:colId xmlns:a16="http://schemas.microsoft.com/office/drawing/2014/main" val="2297621166"/>
                    </a:ext>
                  </a:extLst>
                </a:gridCol>
                <a:gridCol w="488542">
                  <a:extLst>
                    <a:ext uri="{9D8B030D-6E8A-4147-A177-3AD203B41FA5}">
                      <a16:colId xmlns:a16="http://schemas.microsoft.com/office/drawing/2014/main" val="2684525521"/>
                    </a:ext>
                  </a:extLst>
                </a:gridCol>
                <a:gridCol w="481945">
                  <a:extLst>
                    <a:ext uri="{9D8B030D-6E8A-4147-A177-3AD203B41FA5}">
                      <a16:colId xmlns:a16="http://schemas.microsoft.com/office/drawing/2014/main" val="1067324367"/>
                    </a:ext>
                  </a:extLst>
                </a:gridCol>
                <a:gridCol w="529775">
                  <a:extLst>
                    <a:ext uri="{9D8B030D-6E8A-4147-A177-3AD203B41FA5}">
                      <a16:colId xmlns:a16="http://schemas.microsoft.com/office/drawing/2014/main" val="658120236"/>
                    </a:ext>
                  </a:extLst>
                </a:gridCol>
                <a:gridCol w="467100">
                  <a:extLst>
                    <a:ext uri="{9D8B030D-6E8A-4147-A177-3AD203B41FA5}">
                      <a16:colId xmlns:a16="http://schemas.microsoft.com/office/drawing/2014/main" val="4090395536"/>
                    </a:ext>
                  </a:extLst>
                </a:gridCol>
                <a:gridCol w="457204">
                  <a:extLst>
                    <a:ext uri="{9D8B030D-6E8A-4147-A177-3AD203B41FA5}">
                      <a16:colId xmlns:a16="http://schemas.microsoft.com/office/drawing/2014/main" val="3844658815"/>
                    </a:ext>
                  </a:extLst>
                </a:gridCol>
                <a:gridCol w="462151">
                  <a:extLst>
                    <a:ext uri="{9D8B030D-6E8A-4147-A177-3AD203B41FA5}">
                      <a16:colId xmlns:a16="http://schemas.microsoft.com/office/drawing/2014/main" val="1995244832"/>
                    </a:ext>
                  </a:extLst>
                </a:gridCol>
                <a:gridCol w="420917">
                  <a:extLst>
                    <a:ext uri="{9D8B030D-6E8A-4147-A177-3AD203B41FA5}">
                      <a16:colId xmlns:a16="http://schemas.microsoft.com/office/drawing/2014/main" val="2737224007"/>
                    </a:ext>
                  </a:extLst>
                </a:gridCol>
                <a:gridCol w="516581">
                  <a:extLst>
                    <a:ext uri="{9D8B030D-6E8A-4147-A177-3AD203B41FA5}">
                      <a16:colId xmlns:a16="http://schemas.microsoft.com/office/drawing/2014/main" val="1513537592"/>
                    </a:ext>
                  </a:extLst>
                </a:gridCol>
                <a:gridCol w="493489">
                  <a:extLst>
                    <a:ext uri="{9D8B030D-6E8A-4147-A177-3AD203B41FA5}">
                      <a16:colId xmlns:a16="http://schemas.microsoft.com/office/drawing/2014/main" val="3478171764"/>
                    </a:ext>
                  </a:extLst>
                </a:gridCol>
                <a:gridCol w="511632">
                  <a:extLst>
                    <a:ext uri="{9D8B030D-6E8A-4147-A177-3AD203B41FA5}">
                      <a16:colId xmlns:a16="http://schemas.microsoft.com/office/drawing/2014/main" val="3212617903"/>
                    </a:ext>
                  </a:extLst>
                </a:gridCol>
                <a:gridCol w="538023">
                  <a:extLst>
                    <a:ext uri="{9D8B030D-6E8A-4147-A177-3AD203B41FA5}">
                      <a16:colId xmlns:a16="http://schemas.microsoft.com/office/drawing/2014/main" val="1756165598"/>
                    </a:ext>
                  </a:extLst>
                </a:gridCol>
                <a:gridCol w="519879">
                  <a:extLst>
                    <a:ext uri="{9D8B030D-6E8A-4147-A177-3AD203B41FA5}">
                      <a16:colId xmlns:a16="http://schemas.microsoft.com/office/drawing/2014/main" val="3865907659"/>
                    </a:ext>
                  </a:extLst>
                </a:gridCol>
              </a:tblGrid>
              <a:tr h="380013">
                <a:tc>
                  <a:txBody>
                    <a:bodyPr/>
                    <a:lstStyle/>
                    <a:p>
                      <a:r>
                        <a:rPr lang="fr-FR" sz="1100" dirty="0"/>
                        <a:t>Tâches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Livrables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ActeursCharge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Coûts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Janv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Févr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Mars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Avri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Mai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Juin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Juil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Aout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Sept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Octo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Nove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Déce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251533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6285275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pPr lvl="1"/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704637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pPr lvl="1"/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002344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112225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6651899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7468181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5998240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077470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898133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17435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5792439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854935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510846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441262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238159"/>
                  </a:ext>
                </a:extLst>
              </a:tr>
              <a:tr h="348496"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48069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DA5BBA21-526C-9949-871F-DDFB9E01007A}"/>
              </a:ext>
            </a:extLst>
          </p:cNvPr>
          <p:cNvSpPr/>
          <p:nvPr/>
        </p:nvSpPr>
        <p:spPr>
          <a:xfrm>
            <a:off x="10444766" y="180304"/>
            <a:ext cx="1532586" cy="636529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just"/>
            <a:r>
              <a:rPr lang="fr-FR" sz="2000" b="1" dirty="0">
                <a:latin typeface="PHOSPHATE INLINE" panose="02000506050000020004" pitchFamily="2" charset="77"/>
                <a:cs typeface="PHOSPHATE INLINE" panose="02000506050000020004" pitchFamily="2" charset="77"/>
              </a:rPr>
              <a:t> Planification</a:t>
            </a:r>
          </a:p>
        </p:txBody>
      </p:sp>
    </p:spTree>
    <p:extLst>
      <p:ext uri="{BB962C8B-B14F-4D97-AF65-F5344CB8AC3E}">
        <p14:creationId xmlns:p14="http://schemas.microsoft.com/office/powerpoint/2010/main" val="2859460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FFAEE99B-4E93-1940-912D-82A6A417B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050" y="7935518"/>
            <a:ext cx="595770" cy="57874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5052628-1DA8-554E-915A-8C36976BB2A7}"/>
              </a:ext>
            </a:extLst>
          </p:cNvPr>
          <p:cNvSpPr/>
          <p:nvPr/>
        </p:nvSpPr>
        <p:spPr>
          <a:xfrm>
            <a:off x="427433" y="2169544"/>
            <a:ext cx="9740719" cy="2896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fr-FR" sz="2800" dirty="0"/>
              <a:t>Organiser une réunion avec l’équipe projet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Faire la liste des risques potentiels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Classer les risques en majeurs, médium et mineurs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Définir les mesures pour les risques majeurs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Communiquer les risques au commanditaire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Intégrer les mesures dans le planning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C7264B5-CF90-7A49-AB16-9D638CC11DF7}"/>
              </a:ext>
            </a:extLst>
          </p:cNvPr>
          <p:cNvSpPr/>
          <p:nvPr/>
        </p:nvSpPr>
        <p:spPr>
          <a:xfrm>
            <a:off x="1286901" y="789711"/>
            <a:ext cx="8021782" cy="85205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/>
              <a:t>C – Analyser les risques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013CBB-EB1E-22AB-ACFC-32A6FE9575BB}"/>
              </a:ext>
            </a:extLst>
          </p:cNvPr>
          <p:cNvSpPr/>
          <p:nvPr/>
        </p:nvSpPr>
        <p:spPr>
          <a:xfrm>
            <a:off x="10444766" y="180304"/>
            <a:ext cx="1532586" cy="636529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just"/>
            <a:r>
              <a:rPr lang="fr-FR" sz="2000" b="1" dirty="0">
                <a:latin typeface="PHOSPHATE INLINE" panose="02000506050000020004" pitchFamily="2" charset="77"/>
                <a:cs typeface="PHOSPHATE INLINE" panose="02000506050000020004" pitchFamily="2" charset="77"/>
              </a:rPr>
              <a:t>   Risques</a:t>
            </a:r>
          </a:p>
        </p:txBody>
      </p:sp>
    </p:spTree>
    <p:extLst>
      <p:ext uri="{BB962C8B-B14F-4D97-AF65-F5344CB8AC3E}">
        <p14:creationId xmlns:p14="http://schemas.microsoft.com/office/powerpoint/2010/main" val="103128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FFAEE99B-4E93-1940-912D-82A6A417B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050" y="7935518"/>
            <a:ext cx="595770" cy="578748"/>
          </a:xfrm>
          <a:prstGeom prst="rect">
            <a:avLst/>
          </a:prstGeom>
        </p:spPr>
      </p:pic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DE527770-170D-5C4F-8F72-6F7E608AC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240273"/>
              </p:ext>
            </p:extLst>
          </p:nvPr>
        </p:nvGraphicFramePr>
        <p:xfrm>
          <a:off x="485820" y="502276"/>
          <a:ext cx="9727128" cy="590886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431782">
                  <a:extLst>
                    <a:ext uri="{9D8B030D-6E8A-4147-A177-3AD203B41FA5}">
                      <a16:colId xmlns:a16="http://schemas.microsoft.com/office/drawing/2014/main" val="3383047099"/>
                    </a:ext>
                  </a:extLst>
                </a:gridCol>
                <a:gridCol w="2431782">
                  <a:extLst>
                    <a:ext uri="{9D8B030D-6E8A-4147-A177-3AD203B41FA5}">
                      <a16:colId xmlns:a16="http://schemas.microsoft.com/office/drawing/2014/main" val="2963087862"/>
                    </a:ext>
                  </a:extLst>
                </a:gridCol>
                <a:gridCol w="2431782">
                  <a:extLst>
                    <a:ext uri="{9D8B030D-6E8A-4147-A177-3AD203B41FA5}">
                      <a16:colId xmlns:a16="http://schemas.microsoft.com/office/drawing/2014/main" val="566738927"/>
                    </a:ext>
                  </a:extLst>
                </a:gridCol>
                <a:gridCol w="2431782">
                  <a:extLst>
                    <a:ext uri="{9D8B030D-6E8A-4147-A177-3AD203B41FA5}">
                      <a16:colId xmlns:a16="http://schemas.microsoft.com/office/drawing/2014/main" val="1212751343"/>
                    </a:ext>
                  </a:extLst>
                </a:gridCol>
              </a:tblGrid>
              <a:tr h="738608">
                <a:tc>
                  <a:txBody>
                    <a:bodyPr/>
                    <a:lstStyle/>
                    <a:p>
                      <a:r>
                        <a:rPr lang="fr-FR" dirty="0"/>
                        <a:t>Risques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Gravité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Préventif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Curatif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792889"/>
                  </a:ext>
                </a:extLst>
              </a:tr>
              <a:tr h="73860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133713"/>
                  </a:ext>
                </a:extLst>
              </a:tr>
              <a:tr h="73860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476784"/>
                  </a:ext>
                </a:extLst>
              </a:tr>
              <a:tr h="738608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443121"/>
                  </a:ext>
                </a:extLst>
              </a:tr>
              <a:tr h="738608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900090"/>
                  </a:ext>
                </a:extLst>
              </a:tr>
              <a:tr h="738608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979089"/>
                  </a:ext>
                </a:extLst>
              </a:tr>
              <a:tr h="738608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626435"/>
                  </a:ext>
                </a:extLst>
              </a:tr>
              <a:tr h="738608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4051940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A4DE7131-D10C-1D40-BF5E-E9AA39E2AE83}"/>
              </a:ext>
            </a:extLst>
          </p:cNvPr>
          <p:cNvSpPr/>
          <p:nvPr/>
        </p:nvSpPr>
        <p:spPr>
          <a:xfrm>
            <a:off x="10444766" y="180304"/>
            <a:ext cx="1532586" cy="636529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just"/>
            <a:r>
              <a:rPr lang="fr-FR" sz="2000" b="1" dirty="0">
                <a:latin typeface="PHOSPHATE INLINE" panose="02000506050000020004" pitchFamily="2" charset="77"/>
                <a:cs typeface="PHOSPHATE INLINE" panose="02000506050000020004" pitchFamily="2" charset="77"/>
              </a:rPr>
              <a:t>   Risques</a:t>
            </a:r>
          </a:p>
        </p:txBody>
      </p:sp>
    </p:spTree>
    <p:extLst>
      <p:ext uri="{BB962C8B-B14F-4D97-AF65-F5344CB8AC3E}">
        <p14:creationId xmlns:p14="http://schemas.microsoft.com/office/powerpoint/2010/main" val="7311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FFAEE99B-4E93-1940-912D-82A6A417B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050" y="7935518"/>
            <a:ext cx="595770" cy="57874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5052628-1DA8-554E-915A-8C36976BB2A7}"/>
              </a:ext>
            </a:extLst>
          </p:cNvPr>
          <p:cNvSpPr/>
          <p:nvPr/>
        </p:nvSpPr>
        <p:spPr>
          <a:xfrm>
            <a:off x="427433" y="2169544"/>
            <a:ext cx="9740719" cy="2896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fr-FR" sz="2800" dirty="0"/>
              <a:t>Définir les actions de communication avec l’Equipe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Définir les actions de communication avec le Commanditaire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Définir les actions de communication vers l’externe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Définir les actions de communication vers l’interne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Faire valider le plan de communication par le Commanditaire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2800" dirty="0"/>
              <a:t>Intégrer les actions de communication dans le planning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5AAE6470-4FB6-0B46-82B9-77C2E86037F7}"/>
              </a:ext>
            </a:extLst>
          </p:cNvPr>
          <p:cNvSpPr/>
          <p:nvPr/>
        </p:nvSpPr>
        <p:spPr>
          <a:xfrm>
            <a:off x="1080655" y="789711"/>
            <a:ext cx="8228028" cy="85205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800" dirty="0"/>
              <a:t>D – Organiser la communication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EE2CD9-E583-8CBC-02CB-D8C8DAC773BD}"/>
              </a:ext>
            </a:extLst>
          </p:cNvPr>
          <p:cNvSpPr/>
          <p:nvPr/>
        </p:nvSpPr>
        <p:spPr>
          <a:xfrm>
            <a:off x="10444766" y="180304"/>
            <a:ext cx="1532586" cy="636529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just"/>
            <a:r>
              <a:rPr lang="fr-FR" sz="2000" b="1" dirty="0">
                <a:latin typeface="PHOSPHATE INLINE" panose="02000506050000020004" pitchFamily="2" charset="77"/>
                <a:cs typeface="PHOSPHATE INLINE" panose="02000506050000020004" pitchFamily="2" charset="77"/>
              </a:rPr>
              <a:t>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158600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FFAEE99B-4E93-1940-912D-82A6A417B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050" y="7935518"/>
            <a:ext cx="595770" cy="578748"/>
          </a:xfrm>
          <a:prstGeom prst="rect">
            <a:avLst/>
          </a:prstGeom>
        </p:spPr>
      </p:pic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DE527770-170D-5C4F-8F72-6F7E608AC3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978656"/>
              </p:ext>
            </p:extLst>
          </p:nvPr>
        </p:nvGraphicFramePr>
        <p:xfrm>
          <a:off x="202487" y="362754"/>
          <a:ext cx="10046413" cy="6099602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430283">
                  <a:extLst>
                    <a:ext uri="{9D8B030D-6E8A-4147-A177-3AD203B41FA5}">
                      <a16:colId xmlns:a16="http://schemas.microsoft.com/office/drawing/2014/main" val="3383047099"/>
                    </a:ext>
                  </a:extLst>
                </a:gridCol>
                <a:gridCol w="1819270">
                  <a:extLst>
                    <a:ext uri="{9D8B030D-6E8A-4147-A177-3AD203B41FA5}">
                      <a16:colId xmlns:a16="http://schemas.microsoft.com/office/drawing/2014/main" val="2963087862"/>
                    </a:ext>
                  </a:extLst>
                </a:gridCol>
                <a:gridCol w="1742938">
                  <a:extLst>
                    <a:ext uri="{9D8B030D-6E8A-4147-A177-3AD203B41FA5}">
                      <a16:colId xmlns:a16="http://schemas.microsoft.com/office/drawing/2014/main" val="566738927"/>
                    </a:ext>
                  </a:extLst>
                </a:gridCol>
                <a:gridCol w="1291254">
                  <a:extLst>
                    <a:ext uri="{9D8B030D-6E8A-4147-A177-3AD203B41FA5}">
                      <a16:colId xmlns:a16="http://schemas.microsoft.com/office/drawing/2014/main" val="1212751343"/>
                    </a:ext>
                  </a:extLst>
                </a:gridCol>
                <a:gridCol w="1381334">
                  <a:extLst>
                    <a:ext uri="{9D8B030D-6E8A-4147-A177-3AD203B41FA5}">
                      <a16:colId xmlns:a16="http://schemas.microsoft.com/office/drawing/2014/main" val="4038918940"/>
                    </a:ext>
                  </a:extLst>
                </a:gridCol>
                <a:gridCol w="1381334">
                  <a:extLst>
                    <a:ext uri="{9D8B030D-6E8A-4147-A177-3AD203B41FA5}">
                      <a16:colId xmlns:a16="http://schemas.microsoft.com/office/drawing/2014/main" val="2176395809"/>
                    </a:ext>
                  </a:extLst>
                </a:gridCol>
              </a:tblGrid>
              <a:tr h="753806">
                <a:tc>
                  <a:txBody>
                    <a:bodyPr/>
                    <a:lstStyle/>
                    <a:p>
                      <a:r>
                        <a:rPr lang="fr-FR" sz="1600" dirty="0"/>
                        <a:t>Cibles de la communication/Structure de la communication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Copil ou Commanditaire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Equipe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Lancement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Information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Clôture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792889"/>
                  </a:ext>
                </a:extLst>
              </a:tr>
              <a:tr h="753806">
                <a:tc>
                  <a:txBody>
                    <a:bodyPr/>
                    <a:lstStyle/>
                    <a:p>
                      <a:r>
                        <a:rPr lang="fr-FR" dirty="0"/>
                        <a:t>Objectifs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133713"/>
                  </a:ext>
                </a:extLst>
              </a:tr>
              <a:tr h="753806">
                <a:tc>
                  <a:txBody>
                    <a:bodyPr/>
                    <a:lstStyle/>
                    <a:p>
                      <a:r>
                        <a:rPr lang="fr-FR" dirty="0"/>
                        <a:t>Contenu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476784"/>
                  </a:ext>
                </a:extLst>
              </a:tr>
              <a:tr h="753806">
                <a:tc>
                  <a:txBody>
                    <a:bodyPr/>
                    <a:lstStyle/>
                    <a:p>
                      <a:r>
                        <a:rPr lang="fr-FR" dirty="0"/>
                        <a:t>Moment-Fréquence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443121"/>
                  </a:ext>
                </a:extLst>
              </a:tr>
              <a:tr h="753806">
                <a:tc>
                  <a:txBody>
                    <a:bodyPr/>
                    <a:lstStyle/>
                    <a:p>
                      <a:r>
                        <a:rPr lang="fr-FR" dirty="0"/>
                        <a:t>Endroit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900090"/>
                  </a:ext>
                </a:extLst>
              </a:tr>
              <a:tr h="753806">
                <a:tc>
                  <a:txBody>
                    <a:bodyPr/>
                    <a:lstStyle/>
                    <a:p>
                      <a:r>
                        <a:rPr lang="fr-FR" dirty="0"/>
                        <a:t>Cibles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979089"/>
                  </a:ext>
                </a:extLst>
              </a:tr>
              <a:tr h="753806">
                <a:tc>
                  <a:txBody>
                    <a:bodyPr/>
                    <a:lstStyle/>
                    <a:p>
                      <a:r>
                        <a:rPr lang="fr-FR" dirty="0"/>
                        <a:t>Responsables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626435"/>
                  </a:ext>
                </a:extLst>
              </a:tr>
              <a:tr h="753806">
                <a:tc>
                  <a:txBody>
                    <a:bodyPr/>
                    <a:lstStyle/>
                    <a:p>
                      <a:r>
                        <a:rPr lang="fr-FR" dirty="0"/>
                        <a:t>Charge-coûts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4051940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D0163C84-73F0-9B41-A990-85862AF86A1B}"/>
              </a:ext>
            </a:extLst>
          </p:cNvPr>
          <p:cNvSpPr/>
          <p:nvPr/>
        </p:nvSpPr>
        <p:spPr>
          <a:xfrm>
            <a:off x="10444766" y="180304"/>
            <a:ext cx="1532586" cy="636529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just"/>
            <a:r>
              <a:rPr lang="fr-FR" sz="2000" b="1" dirty="0">
                <a:latin typeface="PHOSPHATE INLINE" panose="02000506050000020004" pitchFamily="2" charset="77"/>
                <a:cs typeface="PHOSPHATE INLINE" panose="02000506050000020004" pitchFamily="2" charset="77"/>
              </a:rPr>
              <a:t> Communication</a:t>
            </a:r>
          </a:p>
        </p:txBody>
      </p:sp>
    </p:spTree>
    <p:extLst>
      <p:ext uri="{BB962C8B-B14F-4D97-AF65-F5344CB8AC3E}">
        <p14:creationId xmlns:p14="http://schemas.microsoft.com/office/powerpoint/2010/main" val="9419534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3078</TotalTime>
  <Words>411</Words>
  <Application>Microsoft Macintosh PowerPoint</Application>
  <PresentationFormat>Grand écran</PresentationFormat>
  <Paragraphs>125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PHOSPHATE INLINE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Hugues MARCHAT</dc:creator>
  <cp:lastModifiedBy>Hugues MARCHAT</cp:lastModifiedBy>
  <cp:revision>26</cp:revision>
  <dcterms:created xsi:type="dcterms:W3CDTF">2021-06-08T14:27:23Z</dcterms:created>
  <dcterms:modified xsi:type="dcterms:W3CDTF">2023-07-04T12:04:10Z</dcterms:modified>
</cp:coreProperties>
</file>