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76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117" d="100"/>
          <a:sy n="117" d="100"/>
        </p:scale>
        <p:origin x="192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667A8C34-3AE3-024C-807B-1AAA948CA82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25DC072-787E-5D47-8630-3597B159EAB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8845E2E-AB21-9441-A1F3-276A9756B5D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CA5564D-8677-6349-911C-3C0C2140E9B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3BE9C8D-C99D-2F4F-8942-3CD897204FF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46173776-A7B7-8540-9867-427FC779E6D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66B5C51-CDC8-364A-AA7A-D1B7449EFCF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74DF2996-8C1F-4849-988F-6F39418F150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8FDFCB43-CDE0-6D4E-A47E-A6F0793888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fr-FR" noProof="0"/>
              <a:t>Cliquez pour modifier les styles du texte du masque</a:t>
            </a:r>
          </a:p>
          <a:p>
            <a:pPr lvl="1"/>
            <a:r>
              <a:rPr lang="fr-FR" altLang="fr-FR" noProof="0"/>
              <a:t>Deuxième niveau</a:t>
            </a:r>
          </a:p>
          <a:p>
            <a:pPr lvl="2"/>
            <a:r>
              <a:rPr lang="fr-FR" altLang="fr-FR" noProof="0"/>
              <a:t>Troisième niveau</a:t>
            </a:r>
          </a:p>
          <a:p>
            <a:pPr lvl="3"/>
            <a:r>
              <a:rPr lang="fr-FR" altLang="fr-FR" noProof="0"/>
              <a:t>Quatrième niveau</a:t>
            </a:r>
          </a:p>
          <a:p>
            <a:pPr lvl="4"/>
            <a:r>
              <a:rPr lang="fr-FR" altLang="fr-FR" noProof="0"/>
              <a:t>Cinquième niveau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E12D9C3-B410-6648-A2CC-8E72E7A19E1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B3519E0-DA43-BD4A-AC99-4EFDC9D7F90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2520038-5B39-2C4B-B3C9-8E7E18C3F49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Espace réservé de l'image des diapositives 1">
            <a:extLst>
              <a:ext uri="{FF2B5EF4-FFF2-40B4-BE49-F238E27FC236}">
                <a16:creationId xmlns:a16="http://schemas.microsoft.com/office/drawing/2014/main" id="{AA4DC8C9-7397-3449-A549-80D4903D4E9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0" name="Espace réservé des commentaires 2">
            <a:extLst>
              <a:ext uri="{FF2B5EF4-FFF2-40B4-BE49-F238E27FC236}">
                <a16:creationId xmlns:a16="http://schemas.microsoft.com/office/drawing/2014/main" id="{249A5AED-78E1-C14B-BACB-97A29B8E6B1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>
              <a:ea typeface="ＭＳ Ｐゴシック" panose="020B0600070205080204" pitchFamily="34" charset="-128"/>
            </a:endParaRPr>
          </a:p>
        </p:txBody>
      </p:sp>
      <p:sp>
        <p:nvSpPr>
          <p:cNvPr id="7171" name="Espace réservé du numéro de diapositive 3">
            <a:extLst>
              <a:ext uri="{FF2B5EF4-FFF2-40B4-BE49-F238E27FC236}">
                <a16:creationId xmlns:a16="http://schemas.microsoft.com/office/drawing/2014/main" id="{465AC41E-7B8E-E04C-B04C-549B8127721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29C868D-717C-634D-82A3-4F00D874B77D}" type="slidenum">
              <a:rPr lang="fr-FR" altLang="fr-FR"/>
              <a:pPr>
                <a:spcBef>
                  <a:spcPct val="0"/>
                </a:spcBef>
              </a:pPr>
              <a:t>1</a:t>
            </a:fld>
            <a:endParaRPr lang="fr-FR" altLang="fr-FR"/>
          </a:p>
        </p:txBody>
      </p:sp>
      <p:sp>
        <p:nvSpPr>
          <p:cNvPr id="7172" name="Espace réservé de la date 4">
            <a:extLst>
              <a:ext uri="{FF2B5EF4-FFF2-40B4-BE49-F238E27FC236}">
                <a16:creationId xmlns:a16="http://schemas.microsoft.com/office/drawing/2014/main" id="{B0986B18-6401-7549-9740-87A4E67794F4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endParaRPr lang="fr-FR" altLang="fr-FR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Image\Photos - Images\iStock_000003093773XSmall.jpg">
            <a:extLst>
              <a:ext uri="{FF2B5EF4-FFF2-40B4-BE49-F238E27FC236}">
                <a16:creationId xmlns:a16="http://schemas.microsoft.com/office/drawing/2014/main" id="{D8AF855B-CBBC-3F49-BA28-1147FAC8D2D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71" r="5684"/>
          <a:stretch>
            <a:fillRect/>
          </a:stretch>
        </p:blipFill>
        <p:spPr bwMode="auto">
          <a:xfrm>
            <a:off x="0" y="0"/>
            <a:ext cx="36004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95936" y="2060848"/>
            <a:ext cx="4680520" cy="1470025"/>
          </a:xfrm>
        </p:spPr>
        <p:txBody>
          <a:bodyPr anchor="b">
            <a:noAutofit/>
          </a:bodyPr>
          <a:lstStyle>
            <a:lvl1pPr algn="r">
              <a:defRPr sz="4000" b="1">
                <a:latin typeface="+mj-lt"/>
              </a:defRPr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292080" y="3645024"/>
            <a:ext cx="3351704" cy="1296144"/>
          </a:xfrm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7FBE3CE1-24A3-BE4E-B7C3-B379EBEEF0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372225" y="6237288"/>
            <a:ext cx="2197100" cy="365125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542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Image\Photos - Images\iStock_000003093773XSmall.jpg">
            <a:extLst>
              <a:ext uri="{FF2B5EF4-FFF2-40B4-BE49-F238E27FC236}">
                <a16:creationId xmlns:a16="http://schemas.microsoft.com/office/drawing/2014/main" id="{CFA20217-768A-DF40-8292-866A21EA741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33" r="41644"/>
          <a:stretch>
            <a:fillRect/>
          </a:stretch>
        </p:blipFill>
        <p:spPr bwMode="auto">
          <a:xfrm>
            <a:off x="0" y="0"/>
            <a:ext cx="21955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2B70F4C2-85D8-7A4B-98F9-C3E075363F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456693"/>
              </p:ext>
            </p:extLst>
          </p:nvPr>
        </p:nvGraphicFramePr>
        <p:xfrm>
          <a:off x="755576" y="6416675"/>
          <a:ext cx="8388424" cy="357188"/>
        </p:xfrm>
        <a:graphic>
          <a:graphicData uri="http://schemas.openxmlformats.org/drawingml/2006/table">
            <a:tbl>
              <a:tblPr/>
              <a:tblGrid>
                <a:gridCol w="859015">
                  <a:extLst>
                    <a:ext uri="{9D8B030D-6E8A-4147-A177-3AD203B41FA5}">
                      <a16:colId xmlns:a16="http://schemas.microsoft.com/office/drawing/2014/main" val="2305884736"/>
                    </a:ext>
                  </a:extLst>
                </a:gridCol>
                <a:gridCol w="2750193">
                  <a:extLst>
                    <a:ext uri="{9D8B030D-6E8A-4147-A177-3AD203B41FA5}">
                      <a16:colId xmlns:a16="http://schemas.microsoft.com/office/drawing/2014/main" val="3734677677"/>
                    </a:ext>
                  </a:extLst>
                </a:gridCol>
                <a:gridCol w="1203629">
                  <a:extLst>
                    <a:ext uri="{9D8B030D-6E8A-4147-A177-3AD203B41FA5}">
                      <a16:colId xmlns:a16="http://schemas.microsoft.com/office/drawing/2014/main" val="4193078827"/>
                    </a:ext>
                  </a:extLst>
                </a:gridCol>
                <a:gridCol w="2066007">
                  <a:extLst>
                    <a:ext uri="{9D8B030D-6E8A-4147-A177-3AD203B41FA5}">
                      <a16:colId xmlns:a16="http://schemas.microsoft.com/office/drawing/2014/main" val="3710019391"/>
                    </a:ext>
                  </a:extLst>
                </a:gridCol>
                <a:gridCol w="859015">
                  <a:extLst>
                    <a:ext uri="{9D8B030D-6E8A-4147-A177-3AD203B41FA5}">
                      <a16:colId xmlns:a16="http://schemas.microsoft.com/office/drawing/2014/main" val="1106586262"/>
                    </a:ext>
                  </a:extLst>
                </a:gridCol>
                <a:gridCol w="650565">
                  <a:extLst>
                    <a:ext uri="{9D8B030D-6E8A-4147-A177-3AD203B41FA5}">
                      <a16:colId xmlns:a16="http://schemas.microsoft.com/office/drawing/2014/main" val="4194288723"/>
                    </a:ext>
                  </a:extLst>
                </a:gridCol>
              </a:tblGrid>
              <a:tr h="1285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Auteur :</a:t>
                      </a:r>
                      <a:endParaRPr kumimoji="0" lang="fr-FR" altLang="fr-FR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34" charset="-128"/>
                      </a:endParaRPr>
                    </a:p>
                  </a:txBody>
                  <a:tcPr marL="47591" marR="4759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591" marR="4759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Date de création :</a:t>
                      </a:r>
                      <a:endParaRPr kumimoji="0" lang="fr-FR" altLang="fr-FR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34" charset="-128"/>
                      </a:endParaRPr>
                    </a:p>
                  </a:txBody>
                  <a:tcPr marL="47591" marR="4759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591" marR="4759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34" charset="-128"/>
                      </a:endParaRPr>
                    </a:p>
                  </a:txBody>
                  <a:tcPr marL="47591" marR="4759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34" charset="-128"/>
                      </a:endParaRPr>
                    </a:p>
                  </a:txBody>
                  <a:tcPr marL="47591" marR="4759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5480423"/>
                  </a:ext>
                </a:extLst>
              </a:tr>
              <a:tr h="2047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Nom du fichier :</a:t>
                      </a:r>
                      <a:endParaRPr kumimoji="0" lang="fr-FR" altLang="fr-F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34" charset="-128"/>
                      </a:endParaRPr>
                    </a:p>
                  </a:txBody>
                  <a:tcPr marL="47591" marR="4759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Mo03- Revue de projet</a:t>
                      </a:r>
                      <a:endParaRPr kumimoji="0" lang="fr-FR" altLang="fr-F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34" charset="-128"/>
                      </a:endParaRPr>
                    </a:p>
                  </a:txBody>
                  <a:tcPr marL="47591" marR="4759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Date de modification :</a:t>
                      </a:r>
                      <a:endParaRPr kumimoji="0" lang="fr-FR" altLang="fr-F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34" charset="-128"/>
                      </a:endParaRPr>
                    </a:p>
                  </a:txBody>
                  <a:tcPr marL="47591" marR="4759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591" marR="4759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N° de version :</a:t>
                      </a:r>
                      <a:endParaRPr kumimoji="0" lang="fr-FR" altLang="fr-F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34" charset="-128"/>
                      </a:endParaRPr>
                    </a:p>
                  </a:txBody>
                  <a:tcPr marL="47591" marR="4759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591" marR="4759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007290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341D789E-879B-E343-B5F9-4A5537348BFE}"/>
              </a:ext>
            </a:extLst>
          </p:cNvPr>
          <p:cNvGraphicFramePr>
            <a:graphicFrameLocks noGrp="1"/>
          </p:cNvGraphicFramePr>
          <p:nvPr/>
        </p:nvGraphicFramePr>
        <p:xfrm>
          <a:off x="2152650" y="0"/>
          <a:ext cx="6948488" cy="365482"/>
        </p:xfrm>
        <a:graphic>
          <a:graphicData uri="http://schemas.openxmlformats.org/drawingml/2006/table">
            <a:tbl>
              <a:tblPr/>
              <a:tblGrid>
                <a:gridCol w="5184775">
                  <a:extLst>
                    <a:ext uri="{9D8B030D-6E8A-4147-A177-3AD203B41FA5}">
                      <a16:colId xmlns:a16="http://schemas.microsoft.com/office/drawing/2014/main" val="58019493"/>
                    </a:ext>
                  </a:extLst>
                </a:gridCol>
                <a:gridCol w="1763713">
                  <a:extLst>
                    <a:ext uri="{9D8B030D-6E8A-4147-A177-3AD203B41FA5}">
                      <a16:colId xmlns:a16="http://schemas.microsoft.com/office/drawing/2014/main" val="3705122109"/>
                    </a:ext>
                  </a:extLst>
                </a:gridCol>
              </a:tblGrid>
              <a:tr h="3651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REVUE DE PROJET</a:t>
                      </a:r>
                    </a:p>
                  </a:txBody>
                  <a:tcPr marL="91443" marR="91443" marT="45581" marB="455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Livrable N° 08</a:t>
                      </a:r>
                    </a:p>
                  </a:txBody>
                  <a:tcPr marL="91443" marR="91443" marT="45581" marB="455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245607"/>
                  </a:ext>
                </a:extLst>
              </a:tr>
            </a:tbl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9752" y="692696"/>
            <a:ext cx="6347048" cy="940966"/>
          </a:xfrm>
        </p:spPr>
        <p:txBody>
          <a:bodyPr>
            <a:noAutofit/>
          </a:bodyPr>
          <a:lstStyle>
            <a:lvl1pPr algn="l"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67744" y="1772816"/>
            <a:ext cx="6480720" cy="4392488"/>
          </a:xfrm>
        </p:spPr>
        <p:txBody>
          <a:bodyPr>
            <a:normAutofit/>
          </a:bodyPr>
          <a:lstStyle>
            <a:lvl1pPr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id="{9E7FF109-5CDC-6C4E-8683-3010E8EFB8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885113" y="6237288"/>
            <a:ext cx="87312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0399DFA-4D05-D94B-BB56-88D13DAFFB4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8B9BF1FC-CF08-4D47-BDC0-6F6345577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2195513" cy="333375"/>
          </a:xfrm>
          <a:solidFill>
            <a:schemeClr val="bg1"/>
          </a:solidFill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AE7BF99B-C2E4-3D1C-9A57-F47F8697F11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39681"/>
            <a:ext cx="753110" cy="511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64301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>
            <a:extLst>
              <a:ext uri="{FF2B5EF4-FFF2-40B4-BE49-F238E27FC236}">
                <a16:creationId xmlns:a16="http://schemas.microsoft.com/office/drawing/2014/main" id="{6A1790E0-1A16-5A4D-B8F8-AB840016B6B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7" name="Espace réservé du texte 2">
            <a:extLst>
              <a:ext uri="{FF2B5EF4-FFF2-40B4-BE49-F238E27FC236}">
                <a16:creationId xmlns:a16="http://schemas.microsoft.com/office/drawing/2014/main" id="{998288F9-5930-6F4E-8DBB-7068AD815D0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6849CB2-9135-0348-AA02-B0DCF301BA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8D8EF1-82DE-3A45-BD0E-01ABF5B1D4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B3BDC40-638C-0043-B0FD-5B4D273686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11FD758-0E9D-5E4E-9334-A936333C88B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re 1">
            <a:extLst>
              <a:ext uri="{FF2B5EF4-FFF2-40B4-BE49-F238E27FC236}">
                <a16:creationId xmlns:a16="http://schemas.microsoft.com/office/drawing/2014/main" id="{9F588B95-645B-E441-95F3-24BB33BF26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95738" y="2060575"/>
            <a:ext cx="4608512" cy="1728788"/>
          </a:xfrm>
        </p:spPr>
        <p:txBody>
          <a:bodyPr/>
          <a:lstStyle/>
          <a:p>
            <a:pPr eaLnBrk="1" hangingPunct="1"/>
            <a:r>
              <a:rPr lang="fr-FR" altLang="fr-FR">
                <a:ea typeface="ＭＳ Ｐゴシック" panose="020B0600070205080204" pitchFamily="34" charset="-128"/>
              </a:rPr>
              <a:t>Projet XXXX</a:t>
            </a:r>
          </a:p>
        </p:txBody>
      </p:sp>
      <p:sp>
        <p:nvSpPr>
          <p:cNvPr id="5122" name="Sous-titre 2">
            <a:extLst>
              <a:ext uri="{FF2B5EF4-FFF2-40B4-BE49-F238E27FC236}">
                <a16:creationId xmlns:a16="http://schemas.microsoft.com/office/drawing/2014/main" id="{B7394120-2ABE-3340-B800-5B020B9076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92725" y="4005263"/>
            <a:ext cx="3351213" cy="863600"/>
          </a:xfrm>
        </p:spPr>
        <p:txBody>
          <a:bodyPr/>
          <a:lstStyle/>
          <a:p>
            <a:pPr algn="r" eaLnBrk="1" hangingPunct="1">
              <a:defRPr/>
            </a:pPr>
            <a:r>
              <a:rPr lang="fr-FR" altLang="fr-FR" sz="2400" b="1">
                <a:solidFill>
                  <a:srgbClr val="E46C0A"/>
                </a:solidFill>
                <a:ea typeface="ＭＳ Ｐゴシック" panose="020B0600070205080204" pitchFamily="34" charset="-128"/>
              </a:rPr>
              <a:t>Revue de Projet</a:t>
            </a:r>
          </a:p>
          <a:p>
            <a:pPr algn="r" eaLnBrk="1" hangingPunct="1">
              <a:defRPr/>
            </a:pPr>
            <a:r>
              <a:rPr lang="fr-FR" altLang="fr-FR" sz="1600" b="1">
                <a:solidFill>
                  <a:srgbClr val="898989"/>
                </a:solidFill>
                <a:ea typeface="ＭＳ Ｐゴシック" panose="020B0600070205080204" pitchFamily="34" charset="-128"/>
              </a:rPr>
              <a:t>« Date de la revue »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FF49C0-D1A1-7F4C-AA72-6ED6B4811432}"/>
              </a:ext>
            </a:extLst>
          </p:cNvPr>
          <p:cNvSpPr/>
          <p:nvPr/>
        </p:nvSpPr>
        <p:spPr>
          <a:xfrm>
            <a:off x="5795963" y="3789363"/>
            <a:ext cx="2736850" cy="14446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re 1">
            <a:extLst>
              <a:ext uri="{FF2B5EF4-FFF2-40B4-BE49-F238E27FC236}">
                <a16:creationId xmlns:a16="http://schemas.microsoft.com/office/drawing/2014/main" id="{282D03B8-E799-C749-9ED0-8E3B98BCC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9975" y="692150"/>
            <a:ext cx="6346825" cy="941388"/>
          </a:xfrm>
        </p:spPr>
        <p:txBody>
          <a:bodyPr/>
          <a:lstStyle/>
          <a:p>
            <a:pPr eaLnBrk="1" hangingPunct="1"/>
            <a:r>
              <a:rPr lang="fr-FR" altLang="fr-FR">
                <a:ea typeface="ＭＳ Ｐゴシック" panose="020B0600070205080204" pitchFamily="34" charset="-128"/>
              </a:rPr>
              <a:t>Ordre du jour</a:t>
            </a:r>
          </a:p>
        </p:txBody>
      </p:sp>
      <p:sp>
        <p:nvSpPr>
          <p:cNvPr id="8194" name="Espace réservé du contenu 2">
            <a:extLst>
              <a:ext uri="{FF2B5EF4-FFF2-40B4-BE49-F238E27FC236}">
                <a16:creationId xmlns:a16="http://schemas.microsoft.com/office/drawing/2014/main" id="{DAF46EF9-059A-B341-8B78-EC0F4312D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8538" y="1773238"/>
            <a:ext cx="6480175" cy="3959225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fr-FR" altLang="fr-FR" sz="2600">
                <a:ea typeface="ＭＳ Ｐゴシック" panose="020B0600070205080204" pitchFamily="34" charset="-128"/>
              </a:rPr>
              <a:t>Rappels des objectifs</a:t>
            </a:r>
          </a:p>
          <a:p>
            <a:pPr eaLnBrk="1" hangingPunct="1">
              <a:lnSpc>
                <a:spcPct val="130000"/>
              </a:lnSpc>
            </a:pPr>
            <a:r>
              <a:rPr lang="fr-FR" altLang="fr-FR" sz="2600">
                <a:ea typeface="ＭＳ Ｐゴシック" panose="020B0600070205080204" pitchFamily="34" charset="-128"/>
              </a:rPr>
              <a:t>État du réalisé / prévu</a:t>
            </a:r>
          </a:p>
          <a:p>
            <a:pPr lvl="1" eaLnBrk="1" hangingPunct="1">
              <a:lnSpc>
                <a:spcPct val="130000"/>
              </a:lnSpc>
            </a:pPr>
            <a:r>
              <a:rPr lang="fr-FR" altLang="fr-FR" sz="2200">
                <a:ea typeface="ＭＳ Ｐゴシック" panose="020B0600070205080204" pitchFamily="34" charset="-128"/>
              </a:rPr>
              <a:t>Point sur le planning</a:t>
            </a:r>
          </a:p>
          <a:p>
            <a:pPr lvl="1" eaLnBrk="1" hangingPunct="1">
              <a:lnSpc>
                <a:spcPct val="130000"/>
              </a:lnSpc>
            </a:pPr>
            <a:r>
              <a:rPr lang="fr-FR" altLang="fr-FR" sz="2200">
                <a:ea typeface="ＭＳ Ｐゴシック" panose="020B0600070205080204" pitchFamily="34" charset="-128"/>
              </a:rPr>
              <a:t>Point sur les livrables</a:t>
            </a:r>
          </a:p>
          <a:p>
            <a:pPr lvl="1" eaLnBrk="1" hangingPunct="1">
              <a:lnSpc>
                <a:spcPct val="130000"/>
              </a:lnSpc>
            </a:pPr>
            <a:r>
              <a:rPr lang="fr-FR" altLang="fr-FR" sz="2200">
                <a:ea typeface="ＭＳ Ｐゴシック" panose="020B0600070205080204" pitchFamily="34" charset="-128"/>
              </a:rPr>
              <a:t>Point sur le budget</a:t>
            </a:r>
          </a:p>
          <a:p>
            <a:pPr eaLnBrk="1" hangingPunct="1">
              <a:lnSpc>
                <a:spcPct val="130000"/>
              </a:lnSpc>
            </a:pPr>
            <a:r>
              <a:rPr lang="fr-FR" altLang="fr-FR" sz="2600">
                <a:ea typeface="ＭＳ Ｐゴシック" panose="020B0600070205080204" pitchFamily="34" charset="-128"/>
              </a:rPr>
              <a:t>Arbitrages et Décisions à prendre</a:t>
            </a:r>
          </a:p>
          <a:p>
            <a:pPr eaLnBrk="1" hangingPunct="1">
              <a:lnSpc>
                <a:spcPct val="130000"/>
              </a:lnSpc>
            </a:pPr>
            <a:r>
              <a:rPr lang="fr-FR" altLang="fr-FR" sz="2600">
                <a:ea typeface="ＭＳ Ｐゴシック" panose="020B0600070205080204" pitchFamily="34" charset="-128"/>
              </a:rPr>
              <a:t>Point sur le « Reste à faire »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re 1">
            <a:extLst>
              <a:ext uri="{FF2B5EF4-FFF2-40B4-BE49-F238E27FC236}">
                <a16:creationId xmlns:a16="http://schemas.microsoft.com/office/drawing/2014/main" id="{D6253BDF-B92D-A743-9B9C-B396FAE03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9975" y="692150"/>
            <a:ext cx="6346825" cy="941388"/>
          </a:xfrm>
        </p:spPr>
        <p:txBody>
          <a:bodyPr/>
          <a:lstStyle/>
          <a:p>
            <a:pPr eaLnBrk="1" hangingPunct="1"/>
            <a:r>
              <a:rPr lang="fr-FR" altLang="fr-FR">
                <a:ea typeface="ＭＳ Ｐゴシック" panose="020B0600070205080204" pitchFamily="34" charset="-128"/>
              </a:rPr>
              <a:t>Rappels des objectifs</a:t>
            </a:r>
          </a:p>
        </p:txBody>
      </p:sp>
      <p:sp>
        <p:nvSpPr>
          <p:cNvPr id="9218" name="Espace réservé du contenu 2">
            <a:extLst>
              <a:ext uri="{FF2B5EF4-FFF2-40B4-BE49-F238E27FC236}">
                <a16:creationId xmlns:a16="http://schemas.microsoft.com/office/drawing/2014/main" id="{8F36C40C-EBDC-5648-AD55-CD77DAABBD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8538" y="1916113"/>
            <a:ext cx="6480175" cy="4249737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fr-FR" altLang="fr-FR">
                <a:ea typeface="ＭＳ Ｐゴシック" panose="020B0600070205080204" pitchFamily="34" charset="-128"/>
              </a:rPr>
              <a:t>Objectif 1</a:t>
            </a:r>
          </a:p>
          <a:p>
            <a:pPr eaLnBrk="1" hangingPunct="1">
              <a:spcAft>
                <a:spcPts val="600"/>
              </a:spcAft>
            </a:pPr>
            <a:r>
              <a:rPr lang="fr-FR" altLang="fr-FR">
                <a:ea typeface="ＭＳ Ｐゴシック" panose="020B0600070205080204" pitchFamily="34" charset="-128"/>
              </a:rPr>
              <a:t>Objectif 2</a:t>
            </a:r>
          </a:p>
          <a:p>
            <a:pPr eaLnBrk="1" hangingPunct="1">
              <a:spcAft>
                <a:spcPts val="600"/>
              </a:spcAft>
            </a:pPr>
            <a:r>
              <a:rPr lang="fr-FR" altLang="fr-FR">
                <a:ea typeface="ＭＳ Ｐゴシック" panose="020B0600070205080204" pitchFamily="34" charset="-128"/>
              </a:rPr>
              <a:t>Objectif 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re 1">
            <a:extLst>
              <a:ext uri="{FF2B5EF4-FFF2-40B4-BE49-F238E27FC236}">
                <a16:creationId xmlns:a16="http://schemas.microsoft.com/office/drawing/2014/main" id="{249FFC58-2862-9F43-AD5E-33954B15B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9975" y="692150"/>
            <a:ext cx="6346825" cy="941388"/>
          </a:xfrm>
        </p:spPr>
        <p:txBody>
          <a:bodyPr/>
          <a:lstStyle/>
          <a:p>
            <a:pPr eaLnBrk="1" hangingPunct="1"/>
            <a:r>
              <a:rPr lang="fr-FR" altLang="fr-FR">
                <a:ea typeface="ＭＳ Ｐゴシック" panose="020B0600070205080204" pitchFamily="34" charset="-128"/>
              </a:rPr>
              <a:t>État du réalisé / prévu</a:t>
            </a:r>
          </a:p>
        </p:txBody>
      </p:sp>
      <p:sp>
        <p:nvSpPr>
          <p:cNvPr id="10242" name="Espace réservé du contenu 2">
            <a:extLst>
              <a:ext uri="{FF2B5EF4-FFF2-40B4-BE49-F238E27FC236}">
                <a16:creationId xmlns:a16="http://schemas.microsoft.com/office/drawing/2014/main" id="{F36D86F6-B314-E646-B8B5-2B0B0E1BE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8538" y="1773238"/>
            <a:ext cx="6480175" cy="4392612"/>
          </a:xfrm>
        </p:spPr>
        <p:txBody>
          <a:bodyPr/>
          <a:lstStyle/>
          <a:p>
            <a:pPr eaLnBrk="1" hangingPunct="1"/>
            <a:r>
              <a:rPr lang="fr-FR" altLang="fr-FR">
                <a:ea typeface="ＭＳ Ｐゴシック" panose="020B0600070205080204" pitchFamily="34" charset="-128"/>
              </a:rPr>
              <a:t>Point sur le planning</a:t>
            </a:r>
          </a:p>
          <a:p>
            <a:pPr lvl="1" eaLnBrk="1" hangingPunct="1"/>
            <a:r>
              <a:rPr lang="fr-FR" altLang="fr-FR">
                <a:ea typeface="ＭＳ Ｐゴシック" panose="020B0600070205080204" pitchFamily="34" charset="-128"/>
              </a:rPr>
              <a:t>Réalisé vs Prévisionnel</a:t>
            </a:r>
          </a:p>
          <a:p>
            <a:pPr eaLnBrk="1" hangingPunct="1"/>
            <a:r>
              <a:rPr lang="fr-FR" altLang="fr-FR">
                <a:ea typeface="ＭＳ Ｐゴシック" panose="020B0600070205080204" pitchFamily="34" charset="-128"/>
              </a:rPr>
              <a:t>Point sur les livrables</a:t>
            </a:r>
          </a:p>
          <a:p>
            <a:pPr lvl="1" eaLnBrk="1" hangingPunct="1"/>
            <a:r>
              <a:rPr lang="fr-FR" altLang="fr-FR">
                <a:ea typeface="ＭＳ Ｐゴシック" panose="020B0600070205080204" pitchFamily="34" charset="-128"/>
              </a:rPr>
              <a:t>Réalisés vs prévus</a:t>
            </a:r>
          </a:p>
          <a:p>
            <a:pPr eaLnBrk="1" hangingPunct="1"/>
            <a:r>
              <a:rPr lang="fr-FR" altLang="fr-FR">
                <a:ea typeface="ＭＳ Ｐゴシック" panose="020B0600070205080204" pitchFamily="34" charset="-128"/>
              </a:rPr>
              <a:t>Point sur le budget</a:t>
            </a:r>
          </a:p>
          <a:p>
            <a:pPr lvl="1" eaLnBrk="1" hangingPunct="1"/>
            <a:r>
              <a:rPr lang="fr-FR" altLang="fr-FR">
                <a:ea typeface="ＭＳ Ｐゴシック" panose="020B0600070205080204" pitchFamily="34" charset="-128"/>
              </a:rPr>
              <a:t>Réalisé vs Prévisionnel</a:t>
            </a:r>
          </a:p>
          <a:p>
            <a:pPr eaLnBrk="1" hangingPunct="1"/>
            <a:endParaRPr lang="fr-FR" altLang="fr-FR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re 1">
            <a:extLst>
              <a:ext uri="{FF2B5EF4-FFF2-40B4-BE49-F238E27FC236}">
                <a16:creationId xmlns:a16="http://schemas.microsoft.com/office/drawing/2014/main" id="{66E8726B-AA94-5841-985C-ED6A625E8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9975" y="692150"/>
            <a:ext cx="6346825" cy="941388"/>
          </a:xfrm>
        </p:spPr>
        <p:txBody>
          <a:bodyPr/>
          <a:lstStyle/>
          <a:p>
            <a:pPr eaLnBrk="1" hangingPunct="1"/>
            <a:r>
              <a:rPr lang="fr-FR" altLang="fr-FR">
                <a:ea typeface="ＭＳ Ｐゴシック" panose="020B0600070205080204" pitchFamily="34" charset="-128"/>
              </a:rPr>
              <a:t>Arbitrages </a:t>
            </a:r>
            <a:br>
              <a:rPr lang="fr-FR" altLang="fr-FR">
                <a:ea typeface="ＭＳ Ｐゴシック" panose="020B0600070205080204" pitchFamily="34" charset="-128"/>
              </a:rPr>
            </a:br>
            <a:r>
              <a:rPr lang="fr-FR" altLang="fr-FR">
                <a:ea typeface="ＭＳ Ｐゴシック" panose="020B0600070205080204" pitchFamily="34" charset="-128"/>
              </a:rPr>
              <a:t>et décisions à prendre</a:t>
            </a:r>
          </a:p>
        </p:txBody>
      </p:sp>
      <p:sp>
        <p:nvSpPr>
          <p:cNvPr id="11266" name="Espace réservé du contenu 2">
            <a:extLst>
              <a:ext uri="{FF2B5EF4-FFF2-40B4-BE49-F238E27FC236}">
                <a16:creationId xmlns:a16="http://schemas.microsoft.com/office/drawing/2014/main" id="{1632C4A9-C6AB-DF4A-99A8-E1E782A84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8538" y="1989138"/>
            <a:ext cx="6480175" cy="4176712"/>
          </a:xfrm>
        </p:spPr>
        <p:txBody>
          <a:bodyPr/>
          <a:lstStyle/>
          <a:p>
            <a:pPr eaLnBrk="1" hangingPunct="1"/>
            <a:r>
              <a:rPr lang="fr-FR" altLang="fr-FR">
                <a:ea typeface="ＭＳ Ｐゴシック" panose="020B0600070205080204" pitchFamily="34" charset="-128"/>
              </a:rPr>
              <a:t>Problèmes rencontrés</a:t>
            </a:r>
          </a:p>
          <a:p>
            <a:pPr lvl="1" eaLnBrk="1" hangingPunct="1"/>
            <a:r>
              <a:rPr lang="fr-FR" altLang="fr-FR">
                <a:ea typeface="ＭＳ Ｐゴシック" panose="020B0600070205080204" pitchFamily="34" charset="-128"/>
              </a:rPr>
              <a:t>Problème 1</a:t>
            </a:r>
          </a:p>
          <a:p>
            <a:pPr lvl="1" eaLnBrk="1" hangingPunct="1"/>
            <a:r>
              <a:rPr lang="fr-FR" altLang="fr-FR">
                <a:ea typeface="ＭＳ Ｐゴシック" panose="020B0600070205080204" pitchFamily="34" charset="-128"/>
              </a:rPr>
              <a:t>Problème 2</a:t>
            </a:r>
          </a:p>
          <a:p>
            <a:pPr lvl="1" eaLnBrk="1" hangingPunct="1"/>
            <a:r>
              <a:rPr lang="fr-FR" altLang="fr-FR">
                <a:ea typeface="ＭＳ Ｐゴシック" panose="020B0600070205080204" pitchFamily="34" charset="-128"/>
              </a:rPr>
              <a:t>Problème 3</a:t>
            </a:r>
          </a:p>
          <a:p>
            <a:pPr eaLnBrk="1" hangingPunct="1"/>
            <a:r>
              <a:rPr lang="fr-FR" altLang="fr-FR">
                <a:ea typeface="ＭＳ Ｐゴシック" panose="020B0600070205080204" pitchFamily="34" charset="-128"/>
              </a:rPr>
              <a:t>Solutions préconisées</a:t>
            </a:r>
          </a:p>
          <a:p>
            <a:pPr lvl="1" eaLnBrk="1" hangingPunct="1"/>
            <a:r>
              <a:rPr lang="fr-FR" altLang="fr-FR">
                <a:ea typeface="ＭＳ Ｐゴシック" panose="020B0600070205080204" pitchFamily="34" charset="-128"/>
              </a:rPr>
              <a:t>Solution 1</a:t>
            </a:r>
          </a:p>
          <a:p>
            <a:pPr lvl="1" eaLnBrk="1" hangingPunct="1"/>
            <a:r>
              <a:rPr lang="fr-FR" altLang="fr-FR">
                <a:ea typeface="ＭＳ Ｐゴシック" panose="020B0600070205080204" pitchFamily="34" charset="-128"/>
              </a:rPr>
              <a:t>Solution 2</a:t>
            </a:r>
          </a:p>
          <a:p>
            <a:pPr lvl="1" eaLnBrk="1" hangingPunct="1"/>
            <a:r>
              <a:rPr lang="fr-FR" altLang="fr-FR">
                <a:ea typeface="ＭＳ Ｐゴシック" panose="020B0600070205080204" pitchFamily="34" charset="-128"/>
              </a:rPr>
              <a:t>Solution 3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re 1">
            <a:extLst>
              <a:ext uri="{FF2B5EF4-FFF2-40B4-BE49-F238E27FC236}">
                <a16:creationId xmlns:a16="http://schemas.microsoft.com/office/drawing/2014/main" id="{8E2F9C0D-7B92-6246-826D-AD6BAA2D5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9975" y="692150"/>
            <a:ext cx="6346825" cy="941388"/>
          </a:xfrm>
        </p:spPr>
        <p:txBody>
          <a:bodyPr/>
          <a:lstStyle/>
          <a:p>
            <a:pPr eaLnBrk="1" hangingPunct="1"/>
            <a:r>
              <a:rPr lang="fr-FR" altLang="fr-FR">
                <a:ea typeface="ＭＳ Ｐゴシック" panose="020B0600070205080204" pitchFamily="34" charset="-128"/>
              </a:rPr>
              <a:t>Point sur le « reste à faire »</a:t>
            </a:r>
          </a:p>
        </p:txBody>
      </p:sp>
      <p:sp>
        <p:nvSpPr>
          <p:cNvPr id="12290" name="Espace réservé du contenu 2">
            <a:extLst>
              <a:ext uri="{FF2B5EF4-FFF2-40B4-BE49-F238E27FC236}">
                <a16:creationId xmlns:a16="http://schemas.microsoft.com/office/drawing/2014/main" id="{53998346-7A38-8040-BF23-F93E53DEFB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8538" y="1989138"/>
            <a:ext cx="6480175" cy="4176712"/>
          </a:xfrm>
        </p:spPr>
        <p:txBody>
          <a:bodyPr/>
          <a:lstStyle/>
          <a:p>
            <a:pPr eaLnBrk="1" hangingPunct="1"/>
            <a:r>
              <a:rPr lang="fr-FR" altLang="fr-FR">
                <a:ea typeface="ＭＳ Ｐゴシック" panose="020B0600070205080204" pitchFamily="34" charset="-128"/>
              </a:rPr>
              <a:t>Point 1</a:t>
            </a:r>
          </a:p>
          <a:p>
            <a:pPr eaLnBrk="1" hangingPunct="1"/>
            <a:r>
              <a:rPr lang="fr-FR" altLang="fr-FR">
                <a:ea typeface="ＭＳ Ｐゴシック" panose="020B0600070205080204" pitchFamily="34" charset="-128"/>
              </a:rPr>
              <a:t>Point 2</a:t>
            </a:r>
          </a:p>
          <a:p>
            <a:pPr eaLnBrk="1" hangingPunct="1"/>
            <a:r>
              <a:rPr lang="fr-FR" altLang="fr-FR">
                <a:ea typeface="ＭＳ Ｐゴシック" panose="020B0600070205080204" pitchFamily="34" charset="-128"/>
              </a:rPr>
              <a:t>Point 3</a:t>
            </a:r>
          </a:p>
          <a:p>
            <a:pPr eaLnBrk="1" hangingPunct="1"/>
            <a:r>
              <a:rPr lang="fr-FR" altLang="fr-FR">
                <a:ea typeface="ＭＳ Ｐゴシック" panose="020B0600070205080204" pitchFamily="34" charset="-128"/>
              </a:rPr>
              <a:t>Point 4</a:t>
            </a:r>
          </a:p>
          <a:p>
            <a:pPr eaLnBrk="1" hangingPunct="1"/>
            <a:r>
              <a:rPr lang="fr-FR" altLang="fr-FR">
                <a:ea typeface="ＭＳ Ｐゴシック" panose="020B0600070205080204" pitchFamily="34" charset="-128"/>
              </a:rPr>
              <a:t>Point 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123</Words>
  <Application>Microsoft Macintosh PowerPoint</Application>
  <PresentationFormat>Affichage à l'écran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Thème Office</vt:lpstr>
      <vt:lpstr>Projet XXXX</vt:lpstr>
      <vt:lpstr>Ordre du jour</vt:lpstr>
      <vt:lpstr>Rappels des objectifs</vt:lpstr>
      <vt:lpstr>État du réalisé / prévu</vt:lpstr>
      <vt:lpstr>Arbitrages  et décisions à prendre</vt:lpstr>
      <vt:lpstr>Point sur le « reste à faire »</vt:lpstr>
    </vt:vector>
  </TitlesOfParts>
  <Company>ALLIENCE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XXXX</dc:title>
  <dc:creator>ALLIENCE</dc:creator>
  <cp:lastModifiedBy>Hugues MARCHAT</cp:lastModifiedBy>
  <cp:revision>14</cp:revision>
  <cp:lastPrinted>2015-09-01T08:41:34Z</cp:lastPrinted>
  <dcterms:created xsi:type="dcterms:W3CDTF">2012-09-17T18:50:54Z</dcterms:created>
  <dcterms:modified xsi:type="dcterms:W3CDTF">2023-10-02T13:01:57Z</dcterms:modified>
</cp:coreProperties>
</file>